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4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6858000" type="screen4x3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schober" initials="d" lastIdx="2" clrIdx="0">
    <p:extLst>
      <p:ext uri="{19B8F6BF-5375-455C-9EA6-DF929625EA0E}">
        <p15:presenceInfo xmlns:p15="http://schemas.microsoft.com/office/powerpoint/2012/main" userId="dschob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27" autoAdjust="0"/>
    <p:restoredTop sz="94660"/>
  </p:normalViewPr>
  <p:slideViewPr>
    <p:cSldViewPr snapToGrid="0" snapToObjects="1">
      <p:cViewPr varScale="1">
        <p:scale>
          <a:sx n="71" d="100"/>
          <a:sy n="71" d="100"/>
        </p:scale>
        <p:origin x="534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9B1B6-1385-438D-82EC-21B69317EE72}" type="datetimeFigureOut">
              <a:rPr lang="en-US" smtClean="0"/>
              <a:t>4/17/2014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EB2DD-B7EB-45C4-B18C-7C9A10F0FDF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7120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36AD9D-3895-45DF-B525-F57A709DBB97}" type="datetimeFigureOut">
              <a:rPr lang="en-US" smtClean="0"/>
              <a:t>4/17/2014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B003C-3C02-429C-958C-92825E0D5F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768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8B003C-3C02-429C-958C-92825E0D5F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99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19075-AD0C-4805-80E1-71F8E79E73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04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709925" y="4861425"/>
            <a:ext cx="5679424" cy="460554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5247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19075-AD0C-4805-80E1-71F8E79E73A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682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47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3130E-AFB1-4D7E-9212-17196BC4AB0A}" type="datetime1">
              <a:rPr lang="en-US" smtClean="0"/>
              <a:t>4/17/2014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7" name="Picture 16" descr="Cosmos_logo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2" y="5829541"/>
            <a:ext cx="3042473" cy="769174"/>
          </a:xfrm>
          <a:prstGeom prst="rect">
            <a:avLst/>
          </a:prstGeom>
        </p:spPr>
      </p:pic>
      <p:pic>
        <p:nvPicPr>
          <p:cNvPr id="18" name="Picture 17" descr="FP7-gen-CMYK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036" y="5956592"/>
            <a:ext cx="732052" cy="597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F7CCE-2174-4A1D-9E28-84C0B05E48A3}" type="datetime1">
              <a:rPr lang="en-US" smtClean="0"/>
              <a:t>4/17/2014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6C5DA-8697-430C-93CE-8DE249A5DE2A}" type="datetime1">
              <a:rPr lang="en-US" smtClean="0"/>
              <a:t>4/17/2014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‹Nr.›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pic>
        <p:nvPicPr>
          <p:cNvPr id="14" name="Picture 13" descr="Cosmos_logo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1" y="6395449"/>
            <a:ext cx="1739150" cy="439678"/>
          </a:xfrm>
          <a:prstGeom prst="rect">
            <a:avLst/>
          </a:prstGeom>
        </p:spPr>
      </p:pic>
      <p:pic>
        <p:nvPicPr>
          <p:cNvPr id="22" name="Picture 21" descr="FP7-gen-CMYK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371" y="6260800"/>
            <a:ext cx="732052" cy="597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2B889-C041-4D45-B960-B7DD90E5C5E9}" type="datetime1">
              <a:rPr lang="en-US" smtClean="0"/>
              <a:t>4/17/2014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A0F74-AF02-4D14-825C-EEF6D1097891}" type="datetime1">
              <a:rPr lang="en-US" smtClean="0"/>
              <a:t>4/17/2014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5" name="Picture 14" descr="Cosmos_logo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38" y="4866800"/>
            <a:ext cx="4155313" cy="1050513"/>
          </a:xfrm>
          <a:prstGeom prst="rect">
            <a:avLst/>
          </a:prstGeom>
        </p:spPr>
      </p:pic>
      <p:pic>
        <p:nvPicPr>
          <p:cNvPr id="16" name="Picture 15" descr="FP7-gen-CMYK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015" y="5007878"/>
            <a:ext cx="1116474" cy="9108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46B0C-4BE9-4647-8B23-481B5B7B6E1B}" type="datetime1">
              <a:rPr lang="en-US" smtClean="0"/>
              <a:t>4/17/2014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1CA87-03D5-49EE-8391-50881B74D301}" type="datetime1">
              <a:rPr lang="en-US" smtClean="0"/>
              <a:t>4/17/2014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8CEA4-1AE7-428A-8DFD-0541E601A8F2}" type="datetime1">
              <a:rPr lang="en-US" smtClean="0"/>
              <a:t>4/17/2014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A9D5C-B110-4047-A71B-C6475C42EABA}" type="datetime1">
              <a:rPr lang="en-US" smtClean="0"/>
              <a:t>4/17/2014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3" name="Picture 12" descr="Cosmos_logo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1" y="6395449"/>
            <a:ext cx="1739150" cy="439678"/>
          </a:xfrm>
          <a:prstGeom prst="rect">
            <a:avLst/>
          </a:prstGeom>
        </p:spPr>
      </p:pic>
      <p:pic>
        <p:nvPicPr>
          <p:cNvPr id="14" name="Picture 13" descr="FP7-gen-CMYK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371" y="6260800"/>
            <a:ext cx="732052" cy="597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CE09B-5598-4387-A05A-90B7793635C7}" type="datetime1">
              <a:rPr lang="en-US" smtClean="0"/>
              <a:t>4/17/2014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pic>
        <p:nvPicPr>
          <p:cNvPr id="16" name="Picture 15" descr="Cosmos_logo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1" y="6395449"/>
            <a:ext cx="1739150" cy="439678"/>
          </a:xfrm>
          <a:prstGeom prst="rect">
            <a:avLst/>
          </a:prstGeom>
        </p:spPr>
      </p:pic>
      <p:pic>
        <p:nvPicPr>
          <p:cNvPr id="17" name="Picture 16" descr="FP7-gen-CMYK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371" y="6260800"/>
            <a:ext cx="732052" cy="597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3D665-EAB9-4849-A664-557B573B1CE1}" type="datetime1">
              <a:rPr lang="en-US" smtClean="0"/>
              <a:t>4/17/2014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pic>
        <p:nvPicPr>
          <p:cNvPr id="16" name="Picture 15" descr="Cosmos_logo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1" y="6395449"/>
            <a:ext cx="1739150" cy="439678"/>
          </a:xfrm>
          <a:prstGeom prst="rect">
            <a:avLst/>
          </a:prstGeom>
        </p:spPr>
      </p:pic>
      <p:pic>
        <p:nvPicPr>
          <p:cNvPr id="17" name="Picture 16" descr="FP7-gen-CMYK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371" y="6260800"/>
            <a:ext cx="732052" cy="5972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34A1AB4D-F744-4F19-8CA7-DC995D02739E}" type="datetime1">
              <a:rPr lang="en-US" smtClean="0"/>
              <a:t>4/17/2014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687D7A59-36E2-48B9-B146-C1E59501F63F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pic>
        <p:nvPicPr>
          <p:cNvPr id="7" name="Picture 6" descr="Cosmos_logo.jpg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1" y="6395449"/>
            <a:ext cx="1739150" cy="439678"/>
          </a:xfrm>
          <a:prstGeom prst="rect">
            <a:avLst/>
          </a:prstGeom>
        </p:spPr>
      </p:pic>
      <p:pic>
        <p:nvPicPr>
          <p:cNvPr id="10" name="Picture 9" descr="FP7-gen-CMYK.eps"/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371" y="6260800"/>
            <a:ext cx="732052" cy="597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13" Type="http://schemas.openxmlformats.org/officeDocument/2006/relationships/image" Target="../media/image58.jpe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12" Type="http://schemas.openxmlformats.org/officeDocument/2006/relationships/image" Target="../media/image57.jpeg"/><Relationship Id="rId17" Type="http://schemas.openxmlformats.org/officeDocument/2006/relationships/image" Target="../media/image62.png"/><Relationship Id="rId2" Type="http://schemas.openxmlformats.org/officeDocument/2006/relationships/image" Target="../media/image49.gif"/><Relationship Id="rId16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6.jpeg"/><Relationship Id="rId5" Type="http://schemas.openxmlformats.org/officeDocument/2006/relationships/image" Target="../media/image43.jpeg"/><Relationship Id="rId15" Type="http://schemas.openxmlformats.org/officeDocument/2006/relationships/image" Target="../media/image60.jpeg"/><Relationship Id="rId10" Type="http://schemas.openxmlformats.org/officeDocument/2006/relationships/image" Target="../media/image7.png"/><Relationship Id="rId4" Type="http://schemas.openxmlformats.org/officeDocument/2006/relationships/image" Target="../media/image51.png"/><Relationship Id="rId9" Type="http://schemas.openxmlformats.org/officeDocument/2006/relationships/image" Target="../media/image55.jpeg"/><Relationship Id="rId14" Type="http://schemas.openxmlformats.org/officeDocument/2006/relationships/image" Target="../media/image5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/Users/mike/Projects/nmrML/nmrML/examples/IPB_HopExample/FIDs/FAM013_AHTM.PROTON_04.fid/fid" TargetMode="External"/><Relationship Id="rId2" Type="http://schemas.openxmlformats.org/officeDocument/2006/relationships/hyperlink" Target="/Users/mike/Projects/nmrML/nmrML/examples/IPB_HopExample/FIDs/FAM013_AHTM.PROTON_04.fid/procpar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mrml.org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://www.cosmos-fp7.eu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jpeg"/><Relationship Id="rId18" Type="http://schemas.openxmlformats.org/officeDocument/2006/relationships/image" Target="../media/image23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jpeg"/><Relationship Id="rId17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1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png"/><Relationship Id="rId11" Type="http://schemas.openxmlformats.org/officeDocument/2006/relationships/image" Target="../media/image18.gif"/><Relationship Id="rId5" Type="http://schemas.openxmlformats.org/officeDocument/2006/relationships/image" Target="../media/image12.png"/><Relationship Id="rId15" Type="http://schemas.openxmlformats.org/officeDocument/2006/relationships/image" Target="../media/image9.wmf"/><Relationship Id="rId10" Type="http://schemas.openxmlformats.org/officeDocument/2006/relationships/image" Target="../media/image17.gif"/><Relationship Id="rId4" Type="http://schemas.openxmlformats.org/officeDocument/2006/relationships/image" Target="../media/image11.jpeg"/><Relationship Id="rId9" Type="http://schemas.openxmlformats.org/officeDocument/2006/relationships/image" Target="../media/image16.gif"/><Relationship Id="rId1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gif"/><Relationship Id="rId3" Type="http://schemas.openxmlformats.org/officeDocument/2006/relationships/image" Target="../media/image27.png"/><Relationship Id="rId21" Type="http://schemas.openxmlformats.org/officeDocument/2006/relationships/image" Target="../media/image45.jpg"/><Relationship Id="rId7" Type="http://schemas.openxmlformats.org/officeDocument/2006/relationships/image" Target="../media/image31.jpeg"/><Relationship Id="rId12" Type="http://schemas.openxmlformats.org/officeDocument/2006/relationships/image" Target="../media/image36.png"/><Relationship Id="rId17" Type="http://schemas.openxmlformats.org/officeDocument/2006/relationships/image" Target="../media/image41.jp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0.png"/><Relationship Id="rId20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11" Type="http://schemas.openxmlformats.org/officeDocument/2006/relationships/image" Target="../media/image35.jpeg"/><Relationship Id="rId5" Type="http://schemas.openxmlformats.org/officeDocument/2006/relationships/image" Target="../media/image29.jpe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43.jpeg"/><Relationship Id="rId4" Type="http://schemas.openxmlformats.org/officeDocument/2006/relationships/image" Target="../media/image28.jpeg"/><Relationship Id="rId9" Type="http://schemas.openxmlformats.org/officeDocument/2006/relationships/image" Target="../media/image33.png"/><Relationship Id="rId14" Type="http://schemas.openxmlformats.org/officeDocument/2006/relationships/image" Target="../media/image38.gif"/><Relationship Id="rId22" Type="http://schemas.openxmlformats.org/officeDocument/2006/relationships/image" Target="../media/image4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nmrML</a:t>
            </a:r>
            <a:r>
              <a:rPr lang="en-US" dirty="0" smtClean="0"/>
              <a:t>: Standing on the shoulders of Giants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Daniel </a:t>
            </a:r>
            <a:r>
              <a:rPr lang="en-US" dirty="0" err="1"/>
              <a:t>Schober</a:t>
            </a:r>
            <a:r>
              <a:rPr lang="en-US" dirty="0"/>
              <a:t>, </a:t>
            </a:r>
            <a:r>
              <a:rPr lang="en-US" dirty="0" smtClean="0"/>
              <a:t>IPB </a:t>
            </a:r>
            <a:r>
              <a:rPr lang="en-US" dirty="0"/>
              <a:t>Halle</a:t>
            </a:r>
          </a:p>
          <a:p>
            <a:r>
              <a:rPr lang="en-US" dirty="0"/>
              <a:t>for </a:t>
            </a:r>
            <a:r>
              <a:rPr lang="en-US" dirty="0" smtClean="0"/>
              <a:t>COSMOS WP </a:t>
            </a:r>
            <a:r>
              <a:rPr lang="en-US" dirty="0"/>
              <a:t>2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371600" y="843224"/>
            <a:ext cx="1944386" cy="340102"/>
          </a:xfrm>
          <a:prstGeom prst="rect">
            <a:avLst/>
          </a:prstGeom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kern="1200" baseline="30000" dirty="0" smtClean="0">
                <a:solidFill>
                  <a:schemeClr val="bg1"/>
                </a:solidFill>
                <a:latin typeface="Graphik Regular"/>
                <a:ea typeface="+mn-ea"/>
                <a:cs typeface="Graphik Regular"/>
              </a:rPr>
              <a:t>Leibniz-Institut für Pflanzenbiochemie</a:t>
            </a:r>
          </a:p>
        </p:txBody>
      </p:sp>
      <p:pic>
        <p:nvPicPr>
          <p:cNvPr id="5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3055" y="450796"/>
            <a:ext cx="814604" cy="108613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75" y="6010977"/>
            <a:ext cx="1734099" cy="66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0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134736" y="2794753"/>
            <a:ext cx="68633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NMR </a:t>
            </a:r>
            <a:r>
              <a:rPr lang="en-US" sz="1200" b="1" dirty="0"/>
              <a:t>analysis</a:t>
            </a:r>
          </a:p>
          <a:p>
            <a:r>
              <a:rPr lang="en-US" sz="1200" dirty="0"/>
              <a:t>All spectra were recorded on a </a:t>
            </a:r>
            <a:endParaRPr lang="en-US" sz="1200" dirty="0" smtClean="0"/>
          </a:p>
          <a:p>
            <a:r>
              <a:rPr lang="en-US" sz="1200" dirty="0" smtClean="0">
                <a:solidFill>
                  <a:srgbClr val="FF0000"/>
                </a:solidFill>
              </a:rPr>
              <a:t>&lt;Varian NMR Instrument&gt; </a:t>
            </a:r>
            <a:r>
              <a:rPr lang="en-US" sz="1200" dirty="0" smtClean="0"/>
              <a:t>Varian </a:t>
            </a:r>
            <a:r>
              <a:rPr lang="en-US" sz="1200" dirty="0"/>
              <a:t>VNMRS 600 </a:t>
            </a:r>
            <a:r>
              <a:rPr lang="en-US" sz="1200" dirty="0" smtClean="0"/>
              <a:t>NMR Spectrometer</a:t>
            </a:r>
            <a:r>
              <a:rPr lang="en-US" sz="1200" dirty="0" smtClean="0">
                <a:solidFill>
                  <a:srgbClr val="FF0000"/>
                </a:solidFill>
              </a:rPr>
              <a:t> &lt;/Varian NMR Instrument&gt;</a:t>
            </a:r>
          </a:p>
          <a:p>
            <a:r>
              <a:rPr lang="en-US" sz="1200" dirty="0" smtClean="0"/>
              <a:t> </a:t>
            </a:r>
            <a:r>
              <a:rPr lang="en-US" sz="1200" dirty="0"/>
              <a:t>operating at a </a:t>
            </a:r>
            <a:r>
              <a:rPr lang="en-US" sz="1200" dirty="0" smtClean="0"/>
              <a:t>proton  </a:t>
            </a:r>
            <a:r>
              <a:rPr lang="en-US" sz="1200" dirty="0"/>
              <a:t>NMR  frequency </a:t>
            </a:r>
            <a:r>
              <a:rPr lang="en-US" sz="1200" dirty="0" smtClean="0"/>
              <a:t>of</a:t>
            </a:r>
          </a:p>
          <a:p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</a:rPr>
              <a:t>&lt;</a:t>
            </a:r>
            <a:r>
              <a:rPr lang="en-US" sz="1200" b="1" dirty="0" smtClean="0">
                <a:solidFill>
                  <a:schemeClr val="bg2">
                    <a:lumMod val="50000"/>
                  </a:schemeClr>
                </a:solidFill>
              </a:rPr>
              <a:t>Irradiation frequency&gt;</a:t>
            </a:r>
            <a:r>
              <a:rPr lang="en-US" sz="1200" b="1" dirty="0" smtClean="0"/>
              <a:t>599.83</a:t>
            </a:r>
            <a:r>
              <a:rPr lang="en-US" sz="1200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200" b="1" dirty="0">
                <a:solidFill>
                  <a:schemeClr val="accent4">
                    <a:lumMod val="75000"/>
                  </a:schemeClr>
                </a:solidFill>
              </a:rPr>
              <a:t>&lt;Megahertz&gt;</a:t>
            </a:r>
            <a:r>
              <a:rPr lang="en-US" sz="1200" b="1" dirty="0" smtClean="0"/>
              <a:t>MHz</a:t>
            </a:r>
            <a:r>
              <a:rPr lang="en-US" sz="1200" b="1" dirty="0" smtClean="0">
                <a:solidFill>
                  <a:schemeClr val="accent4">
                    <a:lumMod val="75000"/>
                  </a:schemeClr>
                </a:solidFill>
              </a:rPr>
              <a:t>&lt;/Megahertz&gt;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</a:rPr>
              <a:t>&lt;/Irradiation frequency</a:t>
            </a:r>
            <a:r>
              <a:rPr lang="en-US" sz="1200" b="1" dirty="0" smtClean="0">
                <a:solidFill>
                  <a:schemeClr val="bg2">
                    <a:lumMod val="50000"/>
                  </a:schemeClr>
                </a:solidFill>
              </a:rPr>
              <a:t>&gt;</a:t>
            </a:r>
          </a:p>
          <a:p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200" dirty="0" smtClean="0"/>
              <a:t>using </a:t>
            </a:r>
            <a:r>
              <a:rPr lang="en-US" sz="1200" dirty="0"/>
              <a:t>a </a:t>
            </a:r>
            <a:r>
              <a:rPr lang="en-US" sz="1200" dirty="0" smtClean="0">
                <a:solidFill>
                  <a:srgbClr val="FF0000"/>
                </a:solidFill>
              </a:rPr>
              <a:t>&lt;</a:t>
            </a:r>
            <a:r>
              <a:rPr lang="en-US" sz="1200" dirty="0" err="1" smtClean="0">
                <a:solidFill>
                  <a:srgbClr val="FF0000"/>
                </a:solidFill>
              </a:rPr>
              <a:t>cryoprobe</a:t>
            </a:r>
            <a:r>
              <a:rPr lang="en-US" sz="1200" dirty="0" smtClean="0">
                <a:solidFill>
                  <a:srgbClr val="FF0000"/>
                </a:solidFill>
              </a:rPr>
              <a:t>&gt;</a:t>
            </a:r>
            <a:r>
              <a:rPr lang="en-US" sz="1200" dirty="0" smtClean="0"/>
              <a:t>5 </a:t>
            </a:r>
            <a:r>
              <a:rPr lang="en-US" sz="1200" dirty="0"/>
              <a:t>mm inverse detection </a:t>
            </a:r>
            <a:r>
              <a:rPr lang="en-US" sz="1200" dirty="0" err="1" smtClean="0"/>
              <a:t>cryoprobe</a:t>
            </a:r>
            <a:r>
              <a:rPr lang="en-US" sz="1200" dirty="0" smtClean="0">
                <a:solidFill>
                  <a:srgbClr val="FF0000"/>
                </a:solidFill>
              </a:rPr>
              <a:t>&lt;/</a:t>
            </a:r>
            <a:r>
              <a:rPr lang="en-US" sz="1200" dirty="0" err="1" smtClean="0">
                <a:solidFill>
                  <a:srgbClr val="FF0000"/>
                </a:solidFill>
              </a:rPr>
              <a:t>cryoprobe</a:t>
            </a:r>
            <a:r>
              <a:rPr lang="en-US" sz="1200" dirty="0" smtClean="0">
                <a:solidFill>
                  <a:srgbClr val="FF0000"/>
                </a:solidFill>
              </a:rPr>
              <a:t>&gt;</a:t>
            </a:r>
            <a:r>
              <a:rPr lang="en-US" sz="1200" dirty="0"/>
              <a:t>.</a:t>
            </a:r>
            <a:endParaRPr lang="en-US" sz="1200" dirty="0" smtClean="0"/>
          </a:p>
          <a:p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&lt;acquisition nucleus&gt;</a:t>
            </a:r>
            <a:r>
              <a:rPr lang="en-US" sz="1200" dirty="0" smtClean="0"/>
              <a:t>1H</a:t>
            </a:r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&lt;/acquisition 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nucleus&gt;</a:t>
            </a:r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200" dirty="0" smtClean="0"/>
              <a:t>NMR</a:t>
            </a:r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200" dirty="0"/>
              <a:t>spectra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200" dirty="0" smtClean="0"/>
              <a:t>were </a:t>
            </a:r>
            <a:r>
              <a:rPr lang="en-US" sz="1200" dirty="0"/>
              <a:t>recorded </a:t>
            </a:r>
            <a:r>
              <a:rPr lang="en-US" sz="1200" dirty="0" smtClean="0"/>
              <a:t>[…].</a:t>
            </a:r>
            <a:endParaRPr lang="en-US" sz="1200" dirty="0"/>
          </a:p>
        </p:txBody>
      </p:sp>
      <p:sp>
        <p:nvSpPr>
          <p:cNvPr id="5" name="Textfeld 4"/>
          <p:cNvSpPr txBox="1"/>
          <p:nvPr/>
        </p:nvSpPr>
        <p:spPr>
          <a:xfrm>
            <a:off x="2306842" y="4481730"/>
            <a:ext cx="36070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FF0000"/>
                </a:solidFill>
              </a:rPr>
              <a:t>o</a:t>
            </a:r>
            <a:r>
              <a:rPr lang="de-DE" sz="1400" dirty="0" err="1" smtClean="0">
                <a:solidFill>
                  <a:srgbClr val="FF0000"/>
                </a:solidFill>
              </a:rPr>
              <a:t>bject</a:t>
            </a:r>
            <a:endParaRPr lang="de-DE" sz="1400" dirty="0">
              <a:solidFill>
                <a:srgbClr val="FF0000"/>
              </a:solidFill>
            </a:endParaRPr>
          </a:p>
          <a:p>
            <a:r>
              <a:rPr lang="de-DE" sz="1400" dirty="0" smtClean="0">
                <a:solidFill>
                  <a:srgbClr val="FF0000"/>
                </a:solidFill>
              </a:rPr>
              <a:t>  </a:t>
            </a:r>
            <a:r>
              <a:rPr lang="de-DE" sz="1400" dirty="0" err="1" smtClean="0">
                <a:solidFill>
                  <a:srgbClr val="FF0000"/>
                </a:solidFill>
              </a:rPr>
              <a:t>instrument</a:t>
            </a:r>
            <a:endParaRPr lang="de-DE" sz="1400" dirty="0" smtClean="0">
              <a:solidFill>
                <a:srgbClr val="FF0000"/>
              </a:solidFill>
            </a:endParaRPr>
          </a:p>
          <a:p>
            <a:r>
              <a:rPr lang="de-DE" sz="1400" dirty="0" smtClean="0">
                <a:solidFill>
                  <a:srgbClr val="FF0000"/>
                </a:solidFill>
              </a:rPr>
              <a:t>    NMR </a:t>
            </a:r>
            <a:r>
              <a:rPr lang="de-DE" sz="1400" dirty="0" err="1" smtClean="0">
                <a:solidFill>
                  <a:srgbClr val="FF0000"/>
                </a:solidFill>
              </a:rPr>
              <a:t>instrument</a:t>
            </a:r>
            <a:endParaRPr lang="de-DE" sz="1400" dirty="0" smtClean="0">
              <a:solidFill>
                <a:srgbClr val="FF0000"/>
              </a:solidFill>
            </a:endParaRPr>
          </a:p>
          <a:p>
            <a:r>
              <a:rPr lang="de-DE" sz="1400" dirty="0">
                <a:solidFill>
                  <a:srgbClr val="FF0000"/>
                </a:solidFill>
              </a:rPr>
              <a:t> </a:t>
            </a:r>
            <a:r>
              <a:rPr lang="de-DE" sz="1400" dirty="0" smtClean="0">
                <a:solidFill>
                  <a:srgbClr val="FF0000"/>
                </a:solidFill>
              </a:rPr>
              <a:t>       </a:t>
            </a:r>
            <a:r>
              <a:rPr lang="de-DE" sz="1400" dirty="0" err="1" smtClean="0">
                <a:solidFill>
                  <a:srgbClr val="FF0000"/>
                </a:solidFill>
              </a:rPr>
              <a:t>Varian</a:t>
            </a:r>
            <a:r>
              <a:rPr lang="de-DE" sz="1400" dirty="0" smtClean="0">
                <a:solidFill>
                  <a:srgbClr val="FF0000"/>
                </a:solidFill>
              </a:rPr>
              <a:t> NMR </a:t>
            </a:r>
            <a:r>
              <a:rPr lang="de-DE" sz="1400" dirty="0" err="1" smtClean="0">
                <a:solidFill>
                  <a:srgbClr val="FF0000"/>
                </a:solidFill>
              </a:rPr>
              <a:t>instrument</a:t>
            </a:r>
            <a:endParaRPr lang="de-DE" sz="1400" dirty="0" smtClean="0">
              <a:solidFill>
                <a:srgbClr val="FF0000"/>
              </a:solidFill>
            </a:endParaRPr>
          </a:p>
          <a:p>
            <a:r>
              <a:rPr lang="de-DE" sz="1400" dirty="0">
                <a:solidFill>
                  <a:srgbClr val="FF0000"/>
                </a:solidFill>
              </a:rPr>
              <a:t> </a:t>
            </a:r>
            <a:r>
              <a:rPr lang="de-DE" sz="1400" dirty="0" smtClean="0">
                <a:solidFill>
                  <a:srgbClr val="FF0000"/>
                </a:solidFill>
              </a:rPr>
              <a:t>            </a:t>
            </a:r>
            <a:r>
              <a:rPr lang="en-US" sz="1400" b="1" dirty="0" smtClean="0">
                <a:solidFill>
                  <a:srgbClr val="FF0000"/>
                </a:solidFill>
              </a:rPr>
              <a:t>Varian </a:t>
            </a:r>
            <a:r>
              <a:rPr lang="en-US" sz="1400" b="1" dirty="0">
                <a:solidFill>
                  <a:srgbClr val="FF0000"/>
                </a:solidFill>
              </a:rPr>
              <a:t>VNMRS 600 </a:t>
            </a:r>
            <a:r>
              <a:rPr lang="en-US" sz="1400" b="1" dirty="0" smtClean="0">
                <a:solidFill>
                  <a:srgbClr val="FF0000"/>
                </a:solidFill>
              </a:rPr>
              <a:t>NMR spectrometer</a:t>
            </a:r>
          </a:p>
          <a:p>
            <a:r>
              <a:rPr lang="de-DE" sz="1400" dirty="0" smtClean="0">
                <a:solidFill>
                  <a:srgbClr val="FF0000"/>
                </a:solidFill>
              </a:rPr>
              <a:t>     </a:t>
            </a:r>
            <a:r>
              <a:rPr lang="de-DE" sz="1400" dirty="0" err="1" smtClean="0">
                <a:solidFill>
                  <a:srgbClr val="FF0000"/>
                </a:solidFill>
              </a:rPr>
              <a:t>part</a:t>
            </a:r>
            <a:r>
              <a:rPr lang="de-DE" sz="1400" dirty="0" smtClean="0">
                <a:solidFill>
                  <a:srgbClr val="FF0000"/>
                </a:solidFill>
              </a:rPr>
              <a:t> </a:t>
            </a:r>
            <a:r>
              <a:rPr lang="de-DE" sz="1400" dirty="0" err="1">
                <a:solidFill>
                  <a:srgbClr val="FF0000"/>
                </a:solidFill>
              </a:rPr>
              <a:t>of</a:t>
            </a:r>
            <a:r>
              <a:rPr lang="de-DE" sz="1400" dirty="0">
                <a:solidFill>
                  <a:srgbClr val="FF0000"/>
                </a:solidFill>
              </a:rPr>
              <a:t> NMR </a:t>
            </a:r>
            <a:r>
              <a:rPr lang="de-DE" sz="1400" dirty="0" smtClean="0">
                <a:solidFill>
                  <a:srgbClr val="FF0000"/>
                </a:solidFill>
              </a:rPr>
              <a:t>Instrument</a:t>
            </a:r>
          </a:p>
          <a:p>
            <a:r>
              <a:rPr lang="de-DE" sz="1400" dirty="0">
                <a:solidFill>
                  <a:srgbClr val="FF0000"/>
                </a:solidFill>
              </a:rPr>
              <a:t> </a:t>
            </a:r>
            <a:r>
              <a:rPr lang="de-DE" sz="1400" dirty="0" smtClean="0">
                <a:solidFill>
                  <a:srgbClr val="FF0000"/>
                </a:solidFill>
              </a:rPr>
              <a:t>          NMR probe </a:t>
            </a:r>
          </a:p>
          <a:p>
            <a:r>
              <a:rPr lang="de-DE" sz="1400" dirty="0">
                <a:solidFill>
                  <a:srgbClr val="FF0000"/>
                </a:solidFill>
              </a:rPr>
              <a:t> </a:t>
            </a:r>
            <a:r>
              <a:rPr lang="de-DE" sz="1400" dirty="0" smtClean="0">
                <a:solidFill>
                  <a:srgbClr val="FF0000"/>
                </a:solidFill>
              </a:rPr>
              <a:t>             </a:t>
            </a:r>
            <a:r>
              <a:rPr lang="de-DE" sz="1400" dirty="0" err="1" smtClean="0">
                <a:solidFill>
                  <a:srgbClr val="FF0000"/>
                </a:solidFill>
              </a:rPr>
              <a:t>cryoprobe</a:t>
            </a:r>
            <a:endParaRPr lang="de-DE" sz="1400" dirty="0" smtClean="0">
              <a:solidFill>
                <a:srgbClr val="FF0000"/>
              </a:solidFill>
            </a:endParaRPr>
          </a:p>
          <a:p>
            <a:r>
              <a:rPr lang="de-DE" sz="1400" dirty="0">
                <a:solidFill>
                  <a:srgbClr val="FF0000"/>
                </a:solidFill>
              </a:rPr>
              <a:t>                 </a:t>
            </a:r>
            <a:r>
              <a:rPr lang="de-DE" sz="1400" b="1" dirty="0">
                <a:solidFill>
                  <a:srgbClr val="FF0000"/>
                </a:solidFill>
              </a:rPr>
              <a:t>5 mm inverse </a:t>
            </a:r>
            <a:r>
              <a:rPr lang="de-DE" sz="1400" b="1" dirty="0" err="1">
                <a:solidFill>
                  <a:srgbClr val="FF0000"/>
                </a:solidFill>
              </a:rPr>
              <a:t>detection</a:t>
            </a:r>
            <a:r>
              <a:rPr lang="de-DE" sz="1400" b="1" dirty="0">
                <a:solidFill>
                  <a:srgbClr val="FF0000"/>
                </a:solidFill>
              </a:rPr>
              <a:t> </a:t>
            </a:r>
            <a:r>
              <a:rPr lang="de-DE" sz="1400" b="1" dirty="0" err="1">
                <a:solidFill>
                  <a:srgbClr val="FF0000"/>
                </a:solidFill>
              </a:rPr>
              <a:t>cryoprobe</a:t>
            </a:r>
            <a:endParaRPr lang="de-DE" sz="1400" b="1" dirty="0" smtClean="0">
              <a:solidFill>
                <a:srgbClr val="FF0000"/>
              </a:solidFill>
            </a:endParaRPr>
          </a:p>
          <a:p>
            <a:endParaRPr lang="de-DE" sz="1400" b="1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303979" y="240043"/>
            <a:ext cx="6151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 smtClean="0">
                <a:solidFill>
                  <a:schemeClr val="bg1"/>
                </a:solidFill>
              </a:rPr>
              <a:t>Example</a:t>
            </a:r>
            <a:r>
              <a:rPr lang="de-DE" sz="2400" dirty="0" smtClean="0">
                <a:solidFill>
                  <a:schemeClr val="bg1"/>
                </a:solidFill>
              </a:rPr>
              <a:t>:   </a:t>
            </a:r>
            <a:r>
              <a:rPr lang="de-DE" sz="2400" dirty="0" err="1" smtClean="0">
                <a:solidFill>
                  <a:schemeClr val="bg1"/>
                </a:solidFill>
              </a:rPr>
              <a:t>annotation</a:t>
            </a:r>
            <a:r>
              <a:rPr lang="de-DE" sz="2400" dirty="0" smtClean="0">
                <a:solidFill>
                  <a:schemeClr val="bg1"/>
                </a:solidFill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</a:rPr>
              <a:t>of</a:t>
            </a:r>
            <a:r>
              <a:rPr lang="de-DE" sz="2400" dirty="0" smtClean="0">
                <a:solidFill>
                  <a:schemeClr val="bg1"/>
                </a:solidFill>
              </a:rPr>
              <a:t> ‚material &amp; </a:t>
            </a:r>
            <a:r>
              <a:rPr lang="de-DE" sz="2400" dirty="0" err="1">
                <a:solidFill>
                  <a:schemeClr val="bg1"/>
                </a:solidFill>
              </a:rPr>
              <a:t>m</a:t>
            </a:r>
            <a:r>
              <a:rPr lang="de-DE" sz="2400" dirty="0" err="1" smtClean="0">
                <a:solidFill>
                  <a:schemeClr val="bg1"/>
                </a:solidFill>
              </a:rPr>
              <a:t>ethods</a:t>
            </a:r>
            <a:r>
              <a:rPr lang="de-DE" sz="2400" dirty="0" smtClean="0">
                <a:solidFill>
                  <a:schemeClr val="bg1"/>
                </a:solidFill>
              </a:rPr>
              <a:t>‘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2128465" y="1727200"/>
            <a:ext cx="362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accent2"/>
                </a:solidFill>
              </a:rPr>
              <a:t>XML-</a:t>
            </a:r>
            <a:r>
              <a:rPr lang="de-DE" dirty="0" err="1" smtClean="0">
                <a:solidFill>
                  <a:schemeClr val="accent2"/>
                </a:solidFill>
              </a:rPr>
              <a:t>based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annotation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with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nmrML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D765F-D667-49C4-BC72-F019D9934289}" type="datetime1">
              <a:rPr lang="en-US" smtClean="0"/>
              <a:t>4/17/2014</a:t>
            </a:fld>
            <a:endParaRPr lang="en-US" dirty="0"/>
          </a:p>
        </p:txBody>
      </p:sp>
      <p:sp>
        <p:nvSpPr>
          <p:cNvPr id="14" name="Rechteck 13"/>
          <p:cNvSpPr/>
          <p:nvPr/>
        </p:nvSpPr>
        <p:spPr>
          <a:xfrm>
            <a:off x="5913896" y="4492846"/>
            <a:ext cx="308225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parameter</a:t>
            </a:r>
            <a:endParaRPr lang="de-DE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de-DE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</a:t>
            </a:r>
            <a:r>
              <a:rPr lang="de-DE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acquisition</a:t>
            </a:r>
            <a:r>
              <a:rPr lang="de-DE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parameter</a:t>
            </a:r>
            <a:endParaRPr lang="de-DE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de-DE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</a:t>
            </a:r>
            <a:r>
              <a:rPr lang="de-DE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acquisition</a:t>
            </a:r>
            <a:r>
              <a:rPr lang="de-DE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nucleus</a:t>
            </a:r>
            <a:endParaRPr lang="de-DE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de-DE" sz="1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 1H</a:t>
            </a:r>
          </a:p>
          <a:p>
            <a:r>
              <a:rPr lang="de-DE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</a:t>
            </a:r>
            <a:r>
              <a:rPr lang="de-DE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Irradiatation</a:t>
            </a:r>
            <a:r>
              <a:rPr lang="de-DE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frequency</a:t>
            </a:r>
            <a:endParaRPr lang="de-DE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de-DE" sz="1400" dirty="0" err="1">
                <a:solidFill>
                  <a:schemeClr val="accent4">
                    <a:lumMod val="75000"/>
                  </a:schemeClr>
                </a:solidFill>
              </a:rPr>
              <a:t>u</a:t>
            </a:r>
            <a:r>
              <a:rPr lang="de-DE" sz="1400" dirty="0" err="1" smtClean="0">
                <a:solidFill>
                  <a:schemeClr val="accent4">
                    <a:lumMod val="75000"/>
                  </a:schemeClr>
                </a:solidFill>
              </a:rPr>
              <a:t>nit</a:t>
            </a:r>
            <a:endParaRPr lang="de-DE" sz="1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de-DE" sz="1400" dirty="0">
                <a:solidFill>
                  <a:schemeClr val="accent4">
                    <a:lumMod val="75000"/>
                  </a:schemeClr>
                </a:solidFill>
              </a:rPr>
              <a:t>    </a:t>
            </a:r>
            <a:r>
              <a:rPr lang="de-DE" sz="1400" dirty="0" err="1">
                <a:solidFill>
                  <a:schemeClr val="accent4">
                    <a:lumMod val="75000"/>
                  </a:schemeClr>
                </a:solidFill>
              </a:rPr>
              <a:t>frequency</a:t>
            </a:r>
            <a:r>
              <a:rPr lang="de-DE" sz="14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accent4">
                    <a:lumMod val="75000"/>
                  </a:schemeClr>
                </a:solidFill>
              </a:rPr>
              <a:t>unit</a:t>
            </a:r>
            <a:endParaRPr lang="de-DE" sz="1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de-DE" sz="1400" dirty="0">
                <a:solidFill>
                  <a:schemeClr val="accent4">
                    <a:lumMod val="75000"/>
                  </a:schemeClr>
                </a:solidFill>
              </a:rPr>
              <a:t>           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</a:rPr>
              <a:t>Megahertz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063119" y="4805378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accent2"/>
                </a:solidFill>
              </a:rPr>
              <a:t>nmrCV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</a:p>
          <a:p>
            <a:r>
              <a:rPr lang="de-DE" dirty="0" err="1" smtClean="0">
                <a:solidFill>
                  <a:schemeClr val="accent2"/>
                </a:solidFill>
              </a:rPr>
              <a:t>reference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7" name="Rechteckiger Pfeil 16"/>
          <p:cNvSpPr/>
          <p:nvPr/>
        </p:nvSpPr>
        <p:spPr>
          <a:xfrm flipV="1">
            <a:off x="1379763" y="4226767"/>
            <a:ext cx="748702" cy="57056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659" y="795404"/>
            <a:ext cx="2428559" cy="3327243"/>
          </a:xfrm>
          <a:prstGeom prst="rect">
            <a:avLst/>
          </a:prstGeom>
        </p:spPr>
      </p:pic>
      <p:sp>
        <p:nvSpPr>
          <p:cNvPr id="12" name="Rechteckiger Pfeil 11"/>
          <p:cNvSpPr/>
          <p:nvPr/>
        </p:nvSpPr>
        <p:spPr>
          <a:xfrm rot="16200000" flipH="1">
            <a:off x="3387927" y="112588"/>
            <a:ext cx="682880" cy="485077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351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8" grpId="0"/>
      <p:bldP spid="14" grpId="0"/>
      <p:bldP spid="16" grpId="0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43088" y="2221600"/>
            <a:ext cx="4689636" cy="40250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 </a:t>
            </a:r>
            <a:r>
              <a:rPr lang="en-US" sz="2000" b="1" dirty="0" smtClean="0">
                <a:solidFill>
                  <a:srgbClr val="0070C0"/>
                </a:solidFill>
              </a:rPr>
              <a:t>XML Schema </a:t>
            </a:r>
            <a:r>
              <a:rPr lang="en-US" sz="2000" dirty="0" smtClean="0">
                <a:solidFill>
                  <a:srgbClr val="0070C0"/>
                </a:solidFill>
              </a:rPr>
              <a:t>(simplified)</a:t>
            </a:r>
          </a:p>
          <a:p>
            <a:pPr marL="0" indent="0">
              <a:buNone/>
            </a:pPr>
            <a:r>
              <a:rPr lang="en-US" sz="1800" dirty="0" smtClean="0"/>
              <a:t>&lt;</a:t>
            </a:r>
            <a:r>
              <a:rPr lang="en-US" sz="1800" dirty="0" err="1" smtClean="0"/>
              <a:t>xs:complexType</a:t>
            </a:r>
            <a:r>
              <a:rPr lang="en-US" sz="1800" dirty="0" smtClean="0"/>
              <a:t>  name=“</a:t>
            </a:r>
            <a:r>
              <a:rPr lang="en-US" sz="1800" b="1" dirty="0" err="1" smtClean="0"/>
              <a:t>acquisitionParameterSet</a:t>
            </a:r>
            <a:r>
              <a:rPr lang="en-US" sz="1800" dirty="0" smtClean="0"/>
              <a:t>"&gt;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smtClean="0"/>
              <a:t>&lt;</a:t>
            </a:r>
            <a:r>
              <a:rPr lang="en-US" sz="1800" dirty="0" err="1"/>
              <a:t>xs:element</a:t>
            </a:r>
            <a:r>
              <a:rPr lang="en-US" sz="1800" dirty="0"/>
              <a:t> </a:t>
            </a:r>
            <a:r>
              <a:rPr lang="en-US" sz="1800" dirty="0" smtClean="0"/>
              <a:t>name</a:t>
            </a:r>
            <a:r>
              <a:rPr lang="en-US" sz="1800" dirty="0"/>
              <a:t>="</a:t>
            </a:r>
            <a:r>
              <a:rPr lang="en-US" sz="1800" b="1" dirty="0" err="1">
                <a:solidFill>
                  <a:schemeClr val="accent3">
                    <a:lumMod val="75000"/>
                  </a:schemeClr>
                </a:solidFill>
              </a:rPr>
              <a:t>acquisitionNucleus</a:t>
            </a:r>
            <a:r>
              <a:rPr lang="en-US" sz="1800" dirty="0"/>
              <a:t>" type="</a:t>
            </a:r>
            <a:r>
              <a:rPr lang="en-US" sz="1800" b="1" dirty="0" err="1">
                <a:solidFill>
                  <a:schemeClr val="tx1"/>
                </a:solidFill>
              </a:rPr>
              <a:t>CVTermType</a:t>
            </a:r>
            <a:r>
              <a:rPr lang="en-US" sz="1800" dirty="0"/>
              <a:t>"/&gt;</a:t>
            </a:r>
            <a:br>
              <a:rPr lang="en-US" sz="1800" dirty="0"/>
            </a:b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&lt;</a:t>
            </a:r>
            <a:r>
              <a:rPr lang="en-US" sz="1800" dirty="0" err="1"/>
              <a:t>xs:element</a:t>
            </a:r>
            <a:r>
              <a:rPr lang="en-US" sz="1800" dirty="0"/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maxOccurs</a:t>
            </a:r>
            <a:r>
              <a:rPr lang="en-US" sz="1800" b="1" dirty="0">
                <a:solidFill>
                  <a:schemeClr val="tx1"/>
                </a:solidFill>
              </a:rPr>
              <a:t>="</a:t>
            </a:r>
            <a:r>
              <a:rPr lang="en-US" sz="1800" b="1" dirty="0" smtClean="0">
                <a:solidFill>
                  <a:schemeClr val="tx1"/>
                </a:solidFill>
              </a:rPr>
              <a:t>1“ </a:t>
            </a:r>
            <a:r>
              <a:rPr lang="en-US" sz="1800" dirty="0" smtClean="0"/>
              <a:t>name</a:t>
            </a:r>
            <a:r>
              <a:rPr lang="en-US" sz="1800" dirty="0"/>
              <a:t>="</a:t>
            </a:r>
            <a:r>
              <a:rPr lang="en-US" sz="1800" b="1" dirty="0" err="1">
                <a:solidFill>
                  <a:srgbClr val="FF0000"/>
                </a:solidFill>
              </a:rPr>
              <a:t>irradiationFrequency</a:t>
            </a:r>
            <a:r>
              <a:rPr lang="en-US" sz="1800" dirty="0"/>
              <a:t>" </a:t>
            </a:r>
            <a:r>
              <a:rPr lang="en-US" sz="1800" dirty="0" smtClean="0"/>
              <a:t> type</a:t>
            </a:r>
            <a:r>
              <a:rPr lang="en-US" sz="1800" dirty="0"/>
              <a:t>="</a:t>
            </a:r>
            <a:r>
              <a:rPr lang="en-US" sz="1800" b="1" dirty="0" err="1">
                <a:solidFill>
                  <a:schemeClr val="tx1"/>
                </a:solidFill>
              </a:rPr>
              <a:t>ValueWithUnitType</a:t>
            </a:r>
            <a:r>
              <a:rPr lang="en-US" sz="1800" dirty="0" smtClean="0"/>
              <a:t>"&gt;</a:t>
            </a:r>
          </a:p>
          <a:p>
            <a:pPr marL="0" indent="0">
              <a:buNone/>
            </a:pPr>
            <a:r>
              <a:rPr lang="en-US" sz="1800" dirty="0" smtClean="0"/>
              <a:t>&lt;/</a:t>
            </a:r>
            <a:r>
              <a:rPr lang="en-US" sz="1800" dirty="0" err="1"/>
              <a:t>xs:element</a:t>
            </a:r>
            <a:r>
              <a:rPr lang="en-US" sz="1800" dirty="0" smtClean="0"/>
              <a:t>&gt; […] &lt;/</a:t>
            </a:r>
            <a:r>
              <a:rPr lang="en-US" sz="1800" dirty="0" err="1"/>
              <a:t>xs:complexType</a:t>
            </a:r>
            <a:r>
              <a:rPr lang="en-US" sz="1800" dirty="0" smtClean="0"/>
              <a:t>&gt;</a:t>
            </a:r>
            <a:endParaRPr lang="en-US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91155" y="390566"/>
            <a:ext cx="8229600" cy="1252728"/>
          </a:xfrm>
        </p:spPr>
        <p:txBody>
          <a:bodyPr>
            <a:normAutofit/>
          </a:bodyPr>
          <a:lstStyle/>
          <a:p>
            <a:r>
              <a:rPr lang="de-DE" dirty="0" smtClean="0"/>
              <a:t>XSD </a:t>
            </a:r>
            <a:r>
              <a:rPr lang="de-DE" dirty="0" err="1" smtClean="0"/>
              <a:t>validates</a:t>
            </a:r>
            <a:r>
              <a:rPr lang="de-DE" dirty="0" smtClean="0"/>
              <a:t> XML</a:t>
            </a:r>
            <a:endParaRPr lang="en-US" dirty="0"/>
          </a:p>
        </p:txBody>
      </p:sp>
      <p:sp>
        <p:nvSpPr>
          <p:cNvPr id="5" name="Rechteck 4"/>
          <p:cNvSpPr/>
          <p:nvPr/>
        </p:nvSpPr>
        <p:spPr>
          <a:xfrm>
            <a:off x="4739640" y="2372091"/>
            <a:ext cx="4292301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</a:rPr>
              <a:t>XML data file </a:t>
            </a:r>
            <a:r>
              <a:rPr lang="en-US" sz="2000" dirty="0" smtClean="0">
                <a:solidFill>
                  <a:srgbClr val="0070C0"/>
                </a:solidFill>
              </a:rPr>
              <a:t>(example)</a:t>
            </a:r>
            <a:endParaRPr lang="en-US" sz="2000" b="1" dirty="0" smtClean="0">
              <a:solidFill>
                <a:srgbClr val="0070C0"/>
              </a:solidFill>
            </a:endParaRPr>
          </a:p>
          <a:p>
            <a:endParaRPr lang="en-US" dirty="0" smtClean="0">
              <a:solidFill>
                <a:srgbClr val="000096"/>
              </a:solidFill>
            </a:endParaRPr>
          </a:p>
          <a:p>
            <a:r>
              <a:rPr lang="en-US" dirty="0" smtClean="0">
                <a:solidFill>
                  <a:srgbClr val="000096"/>
                </a:solidFill>
              </a:rPr>
              <a:t>&lt;</a:t>
            </a:r>
            <a:r>
              <a:rPr lang="en-US" b="1" dirty="0" err="1" smtClean="0">
                <a:solidFill>
                  <a:srgbClr val="000096"/>
                </a:solidFill>
              </a:rPr>
              <a:t>acquisitionParameterSet</a:t>
            </a:r>
            <a:r>
              <a:rPr lang="en-US" dirty="0" smtClean="0">
                <a:solidFill>
                  <a:srgbClr val="000096"/>
                </a:solidFill>
              </a:rPr>
              <a:t>&gt;</a:t>
            </a:r>
            <a:r>
              <a:rPr lang="en-US" dirty="0">
                <a:solidFill>
                  <a:srgbClr val="000000"/>
                </a:solidFill>
              </a:rPr>
              <a:t/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        </a:t>
            </a:r>
            <a:r>
              <a:rPr lang="en-US" dirty="0" smtClean="0">
                <a:solidFill>
                  <a:srgbClr val="000096"/>
                </a:solidFill>
              </a:rPr>
              <a:t>&lt;</a:t>
            </a:r>
            <a:r>
              <a:rPr lang="en-US" b="1" dirty="0" err="1" smtClean="0">
                <a:solidFill>
                  <a:schemeClr val="accent3">
                    <a:lumMod val="75000"/>
                  </a:schemeClr>
                </a:solidFill>
              </a:rPr>
              <a:t>acquisitionNucleus</a:t>
            </a:r>
            <a:endParaRPr lang="en-US" b="1" dirty="0" smtClean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rgbClr val="F5844C"/>
                </a:solidFill>
              </a:rPr>
              <a:t> </a:t>
            </a:r>
            <a:r>
              <a:rPr lang="en-US" dirty="0" smtClean="0">
                <a:solidFill>
                  <a:srgbClr val="F5844C"/>
                </a:solidFill>
              </a:rPr>
              <a:t>       	</a:t>
            </a:r>
            <a:r>
              <a:rPr lang="en-US" dirty="0">
                <a:solidFill>
                  <a:srgbClr val="F5844C"/>
                </a:solidFill>
              </a:rPr>
              <a:t>name</a:t>
            </a:r>
            <a:r>
              <a:rPr lang="en-US" dirty="0">
                <a:solidFill>
                  <a:srgbClr val="FF8040"/>
                </a:solidFill>
              </a:rPr>
              <a:t>=</a:t>
            </a:r>
            <a:r>
              <a:rPr lang="en-US" dirty="0">
                <a:solidFill>
                  <a:srgbClr val="993300"/>
                </a:solidFill>
              </a:rPr>
              <a:t>"</a:t>
            </a:r>
            <a:r>
              <a:rPr lang="en-US" b="1" dirty="0" smtClean="0"/>
              <a:t>1H</a:t>
            </a:r>
            <a:r>
              <a:rPr lang="en-US" dirty="0" smtClean="0">
                <a:solidFill>
                  <a:srgbClr val="993300"/>
                </a:solidFill>
              </a:rPr>
              <a:t>“</a:t>
            </a:r>
          </a:p>
          <a:p>
            <a:r>
              <a:rPr lang="en-US" dirty="0">
                <a:solidFill>
                  <a:srgbClr val="993300"/>
                </a:solidFill>
              </a:rPr>
              <a:t>	</a:t>
            </a:r>
            <a:r>
              <a:rPr lang="en-US" dirty="0" smtClean="0">
                <a:solidFill>
                  <a:srgbClr val="F5844C"/>
                </a:solidFill>
              </a:rPr>
              <a:t> </a:t>
            </a:r>
            <a:r>
              <a:rPr lang="en-US" dirty="0" err="1" smtClean="0">
                <a:solidFill>
                  <a:srgbClr val="F5844C"/>
                </a:solidFill>
              </a:rPr>
              <a:t>cvRef</a:t>
            </a:r>
            <a:r>
              <a:rPr lang="en-US" dirty="0" smtClean="0">
                <a:solidFill>
                  <a:srgbClr val="FF8040"/>
                </a:solidFill>
              </a:rPr>
              <a:t>=</a:t>
            </a:r>
            <a:r>
              <a:rPr lang="en-US" dirty="0" smtClean="0">
                <a:solidFill>
                  <a:srgbClr val="993300"/>
                </a:solidFill>
              </a:rPr>
              <a:t>“</a:t>
            </a:r>
            <a:r>
              <a:rPr lang="en-US" b="1" dirty="0" err="1" smtClean="0"/>
              <a:t>nmrCV</a:t>
            </a:r>
            <a:r>
              <a:rPr lang="en-US" dirty="0" smtClean="0">
                <a:solidFill>
                  <a:srgbClr val="993300"/>
                </a:solidFill>
              </a:rPr>
              <a:t>“</a:t>
            </a:r>
            <a:r>
              <a:rPr lang="en-US" dirty="0" smtClean="0">
                <a:solidFill>
                  <a:srgbClr val="F5844C"/>
                </a:solidFill>
              </a:rPr>
              <a:t>    	accession</a:t>
            </a:r>
            <a:r>
              <a:rPr lang="en-US" dirty="0" smtClean="0">
                <a:solidFill>
                  <a:srgbClr val="FF8040"/>
                </a:solidFill>
              </a:rPr>
              <a:t>=</a:t>
            </a:r>
            <a:r>
              <a:rPr lang="en-US" dirty="0" smtClean="0">
                <a:solidFill>
                  <a:srgbClr val="993300"/>
                </a:solidFill>
              </a:rPr>
              <a:t>"</a:t>
            </a:r>
            <a:r>
              <a:rPr lang="en-US" b="1" dirty="0" smtClean="0"/>
              <a:t>NMR:1400151</a:t>
            </a:r>
            <a:r>
              <a:rPr lang="en-US" dirty="0" smtClean="0">
                <a:solidFill>
                  <a:srgbClr val="993300"/>
                </a:solidFill>
              </a:rPr>
              <a:t>"</a:t>
            </a:r>
            <a:r>
              <a:rPr lang="en-US" dirty="0" smtClean="0">
                <a:solidFill>
                  <a:srgbClr val="F5844C"/>
                </a:solidFill>
              </a:rPr>
              <a:t> </a:t>
            </a:r>
            <a:r>
              <a:rPr lang="en-US" dirty="0">
                <a:solidFill>
                  <a:srgbClr val="000096"/>
                </a:solidFill>
              </a:rPr>
              <a:t>/&gt;</a:t>
            </a:r>
            <a:r>
              <a:rPr lang="en-US" dirty="0" smtClean="0">
                <a:solidFill>
                  <a:srgbClr val="F5844C"/>
                </a:solidFill>
              </a:rPr>
              <a:t>	</a:t>
            </a:r>
            <a:endParaRPr lang="en-US" dirty="0" smtClean="0">
              <a:solidFill>
                <a:srgbClr val="000096"/>
              </a:solidFill>
            </a:endParaRPr>
          </a:p>
          <a:p>
            <a:r>
              <a:rPr lang="en-US" dirty="0" smtClean="0">
                <a:solidFill>
                  <a:srgbClr val="000096"/>
                </a:solidFill>
              </a:rPr>
              <a:t>        &lt;</a:t>
            </a:r>
            <a:r>
              <a:rPr lang="en-US" b="1" dirty="0" err="1">
                <a:solidFill>
                  <a:srgbClr val="FF0000"/>
                </a:solidFill>
              </a:rPr>
              <a:t>irradiationFrequency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	</a:t>
            </a:r>
            <a:r>
              <a:rPr lang="en-US" dirty="0">
                <a:solidFill>
                  <a:srgbClr val="F5844C"/>
                </a:solidFill>
              </a:rPr>
              <a:t>value</a:t>
            </a:r>
            <a:r>
              <a:rPr lang="en-US" dirty="0">
                <a:solidFill>
                  <a:srgbClr val="FF8040"/>
                </a:solidFill>
              </a:rPr>
              <a:t>=</a:t>
            </a:r>
            <a:r>
              <a:rPr lang="en-US" dirty="0">
                <a:solidFill>
                  <a:srgbClr val="993300"/>
                </a:solidFill>
              </a:rPr>
              <a:t>"</a:t>
            </a:r>
            <a:r>
              <a:rPr lang="en-US" b="1" dirty="0"/>
              <a:t>599.8311617</a:t>
            </a:r>
            <a:r>
              <a:rPr lang="en-US" dirty="0">
                <a:solidFill>
                  <a:srgbClr val="993300"/>
                </a:solidFill>
              </a:rPr>
              <a:t>"</a:t>
            </a:r>
            <a:r>
              <a:rPr lang="en-US" dirty="0">
                <a:solidFill>
                  <a:srgbClr val="F5844C"/>
                </a:solidFill>
              </a:rPr>
              <a:t> </a:t>
            </a:r>
            <a:r>
              <a:rPr lang="en-US" dirty="0" smtClean="0">
                <a:solidFill>
                  <a:srgbClr val="F5844C"/>
                </a:solidFill>
              </a:rPr>
              <a:t>	</a:t>
            </a:r>
            <a:r>
              <a:rPr lang="en-US" dirty="0" err="1" smtClean="0">
                <a:solidFill>
                  <a:srgbClr val="F5844C"/>
                </a:solidFill>
              </a:rPr>
              <a:t>unitName</a:t>
            </a:r>
            <a:r>
              <a:rPr lang="en-US" dirty="0" smtClean="0">
                <a:solidFill>
                  <a:srgbClr val="FF8040"/>
                </a:solidFill>
              </a:rPr>
              <a:t>=</a:t>
            </a:r>
            <a:r>
              <a:rPr lang="en-US" dirty="0" smtClean="0">
                <a:solidFill>
                  <a:srgbClr val="993300"/>
                </a:solidFill>
              </a:rPr>
              <a:t>“</a:t>
            </a:r>
            <a:r>
              <a:rPr lang="en-US" b="1" dirty="0" smtClean="0"/>
              <a:t>Hertz</a:t>
            </a:r>
            <a:r>
              <a:rPr lang="en-US" dirty="0">
                <a:solidFill>
                  <a:srgbClr val="993300"/>
                </a:solidFill>
              </a:rPr>
              <a:t>"</a:t>
            </a:r>
            <a:r>
              <a:rPr lang="en-US" dirty="0">
                <a:solidFill>
                  <a:srgbClr val="F5844C"/>
                </a:solidFill>
              </a:rPr>
              <a:t> </a:t>
            </a:r>
            <a:r>
              <a:rPr lang="en-US" dirty="0" smtClean="0">
                <a:solidFill>
                  <a:srgbClr val="F5844C"/>
                </a:solidFill>
              </a:rPr>
              <a:t>	</a:t>
            </a:r>
            <a:r>
              <a:rPr lang="en-US" dirty="0" err="1" smtClean="0">
                <a:solidFill>
                  <a:srgbClr val="F5844C"/>
                </a:solidFill>
              </a:rPr>
              <a:t>unitCvRef</a:t>
            </a:r>
            <a:r>
              <a:rPr lang="en-US" dirty="0">
                <a:solidFill>
                  <a:srgbClr val="FF8040"/>
                </a:solidFill>
              </a:rPr>
              <a:t>=</a:t>
            </a:r>
            <a:r>
              <a:rPr lang="en-US" dirty="0">
                <a:solidFill>
                  <a:srgbClr val="993300"/>
                </a:solidFill>
              </a:rPr>
              <a:t>"</a:t>
            </a:r>
            <a:r>
              <a:rPr lang="en-US" b="1" dirty="0"/>
              <a:t>UO</a:t>
            </a:r>
            <a:r>
              <a:rPr lang="en-US" dirty="0">
                <a:solidFill>
                  <a:srgbClr val="993300"/>
                </a:solidFill>
              </a:rPr>
              <a:t>"</a:t>
            </a:r>
            <a:r>
              <a:rPr lang="en-US" dirty="0">
                <a:solidFill>
                  <a:srgbClr val="F5844C"/>
                </a:solidFill>
              </a:rPr>
              <a:t> </a:t>
            </a:r>
            <a:r>
              <a:rPr lang="en-US" dirty="0" smtClean="0">
                <a:solidFill>
                  <a:srgbClr val="F5844C"/>
                </a:solidFill>
              </a:rPr>
              <a:t>		</a:t>
            </a:r>
            <a:r>
              <a:rPr lang="en-US" dirty="0" err="1" smtClean="0">
                <a:solidFill>
                  <a:srgbClr val="F5844C"/>
                </a:solidFill>
              </a:rPr>
              <a:t>unitAccession</a:t>
            </a:r>
            <a:r>
              <a:rPr lang="en-US" dirty="0">
                <a:solidFill>
                  <a:srgbClr val="FF8040"/>
                </a:solidFill>
              </a:rPr>
              <a:t>=</a:t>
            </a:r>
            <a:r>
              <a:rPr lang="en-US" dirty="0">
                <a:solidFill>
                  <a:srgbClr val="993300"/>
                </a:solidFill>
              </a:rPr>
              <a:t>"</a:t>
            </a:r>
            <a:r>
              <a:rPr lang="en-US" b="1" dirty="0"/>
              <a:t>UO:0000106</a:t>
            </a:r>
            <a:r>
              <a:rPr lang="en-US" dirty="0" smtClean="0">
                <a:solidFill>
                  <a:srgbClr val="993300"/>
                </a:solidFill>
              </a:rPr>
              <a:t>"</a:t>
            </a:r>
            <a:r>
              <a:rPr lang="en-US" dirty="0" smtClean="0">
                <a:solidFill>
                  <a:srgbClr val="000096"/>
                </a:solidFill>
              </a:rPr>
              <a:t>/&gt;</a:t>
            </a:r>
            <a:r>
              <a:rPr lang="en-US" dirty="0">
                <a:solidFill>
                  <a:srgbClr val="000000"/>
                </a:solidFill>
              </a:rPr>
              <a:t/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 smtClean="0">
                <a:solidFill>
                  <a:srgbClr val="000096"/>
                </a:solidFill>
              </a:rPr>
              <a:t>&lt;/</a:t>
            </a:r>
            <a:r>
              <a:rPr lang="en-US" b="1" dirty="0" err="1">
                <a:solidFill>
                  <a:srgbClr val="000096"/>
                </a:solidFill>
              </a:rPr>
              <a:t>acquisitionParameterSet</a:t>
            </a:r>
            <a:r>
              <a:rPr lang="en-US" b="1" dirty="0">
                <a:solidFill>
                  <a:srgbClr val="000096"/>
                </a:solidFill>
              </a:rPr>
              <a:t>&gt;</a:t>
            </a:r>
            <a:endParaRPr lang="en-US" b="1" dirty="0"/>
          </a:p>
        </p:txBody>
      </p:sp>
      <p:sp>
        <p:nvSpPr>
          <p:cNvPr id="6" name="Pfeil nach rechts 5"/>
          <p:cNvSpPr/>
          <p:nvPr/>
        </p:nvSpPr>
        <p:spPr>
          <a:xfrm>
            <a:off x="4467063" y="3300663"/>
            <a:ext cx="482302" cy="3323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feil nach rechts 6"/>
          <p:cNvSpPr/>
          <p:nvPr/>
        </p:nvSpPr>
        <p:spPr>
          <a:xfrm>
            <a:off x="3817398" y="4361794"/>
            <a:ext cx="1131967" cy="3311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/>
          <p:cNvSpPr txBox="1"/>
          <p:nvPr/>
        </p:nvSpPr>
        <p:spPr>
          <a:xfrm>
            <a:off x="89386" y="5726855"/>
            <a:ext cx="4533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smtClean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de-DE" i="1" dirty="0" smtClean="0">
                <a:solidFill>
                  <a:schemeClr val="accent2">
                    <a:lumMod val="75000"/>
                  </a:schemeClr>
                </a:solidFill>
              </a:rPr>
              <a:t>XSD </a:t>
            </a:r>
            <a:r>
              <a:rPr lang="de-DE" i="1" dirty="0" err="1" smtClean="0">
                <a:solidFill>
                  <a:schemeClr val="accent2">
                    <a:lumMod val="75000"/>
                  </a:schemeClr>
                </a:solidFill>
              </a:rPr>
              <a:t>ensures</a:t>
            </a:r>
            <a:r>
              <a:rPr lang="de-DE" i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i="1" dirty="0" err="1" smtClean="0">
                <a:solidFill>
                  <a:schemeClr val="accent2">
                    <a:lumMod val="75000"/>
                  </a:schemeClr>
                </a:solidFill>
              </a:rPr>
              <a:t>cardinalities</a:t>
            </a:r>
            <a:r>
              <a:rPr lang="de-DE" i="1" dirty="0" smtClean="0">
                <a:solidFill>
                  <a:schemeClr val="accent2">
                    <a:lumMod val="75000"/>
                  </a:schemeClr>
                </a:solidFill>
              </a:rPr>
              <a:t> &amp; proper </a:t>
            </a:r>
            <a:r>
              <a:rPr lang="de-DE" i="1" dirty="0" err="1" smtClean="0">
                <a:solidFill>
                  <a:schemeClr val="accent2">
                    <a:lumMod val="75000"/>
                  </a:schemeClr>
                </a:solidFill>
              </a:rPr>
              <a:t>nesting</a:t>
            </a:r>
            <a:endParaRPr lang="en-US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818A-3E69-4B23-9062-C89BBC767ACF}" type="datetime1">
              <a:rPr lang="en-US" smtClean="0"/>
              <a:t>4/17/2014</a:t>
            </a:fld>
            <a:endParaRPr lang="en-US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22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93"/>
          <p:cNvSpPr/>
          <p:nvPr/>
        </p:nvSpPr>
        <p:spPr>
          <a:xfrm>
            <a:off x="312627" y="1052736"/>
            <a:ext cx="8425440" cy="529526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buSzPct val="25000"/>
              <a:buNone/>
            </a:pPr>
            <a:endParaRPr lang="fr-FR" sz="1800" b="0" i="0" u="none" strike="noStrike" cap="none" baseline="0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" name="Shape 89"/>
          <p:cNvCxnSpPr/>
          <p:nvPr/>
        </p:nvCxnSpPr>
        <p:spPr>
          <a:xfrm>
            <a:off x="1403648" y="1052736"/>
            <a:ext cx="0" cy="5256583"/>
          </a:xfrm>
          <a:prstGeom prst="straightConnector1">
            <a:avLst/>
          </a:prstGeom>
          <a:noFill/>
          <a:ln w="19050" cap="flat">
            <a:solidFill>
              <a:schemeClr val="dk1"/>
            </a:solidFill>
            <a:prstDash val="dashDot"/>
            <a:round/>
            <a:headEnd type="none" w="med" len="med"/>
            <a:tailEnd type="triangle" w="med" len="med"/>
          </a:ln>
        </p:spPr>
      </p:cxnSp>
      <p:sp>
        <p:nvSpPr>
          <p:cNvPr id="90" name="Shape 90"/>
          <p:cNvSpPr/>
          <p:nvPr/>
        </p:nvSpPr>
        <p:spPr>
          <a:xfrm>
            <a:off x="601159" y="2231506"/>
            <a:ext cx="1978571" cy="49539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buSzPct val="25000"/>
              <a:buNone/>
            </a:pPr>
            <a:r>
              <a:rPr lang="fr-FR" sz="1400" b="1" i="0" u="none" strike="noStrike" cap="none" baseline="0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Pre-processing</a:t>
            </a:r>
            <a:endParaRPr lang="fr-FR" sz="1400" b="1" i="0" u="none" strike="noStrike" cap="none" baseline="0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buSzPct val="25000"/>
              <a:buNone/>
            </a:pPr>
            <a:r>
              <a:rPr lang="fr-FR" sz="1400" b="0" i="0" u="none" strike="noStrike" cap="none" baseline="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-FFT, LB, </a:t>
            </a:r>
            <a:r>
              <a:rPr lang="fr-FR" sz="1400" b="0" i="0" u="none" strike="noStrike" cap="none" baseline="0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phasing</a:t>
            </a:r>
            <a:endParaRPr lang="fr-FR" sz="1400" b="0" i="0" u="none" strike="noStrike" cap="none" baseline="0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557339" y="4502650"/>
            <a:ext cx="2022392" cy="28803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buSzPct val="25000"/>
              <a:buNone/>
            </a:pPr>
            <a:r>
              <a:rPr lang="fr-FR" sz="1400" b="1" i="0" u="none" strike="noStrike" cap="none" baseline="0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Binning</a:t>
            </a:r>
            <a:r>
              <a:rPr lang="fr-FR" sz="1400" b="1" i="0" u="none" strike="noStrike" cap="none" baseline="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/ </a:t>
            </a:r>
            <a:r>
              <a:rPr lang="fr-FR" sz="1400" b="1" i="0" u="none" strike="noStrike" cap="none" baseline="0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Deconvolution</a:t>
            </a:r>
            <a:endParaRPr lang="fr-FR" sz="1400" b="1" i="0" u="none" strike="noStrike" cap="none" baseline="0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529593" y="5214742"/>
            <a:ext cx="2078083" cy="44309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buSzPct val="25000"/>
              <a:buNone/>
            </a:pPr>
            <a:r>
              <a:rPr lang="fr-FR" sz="1400" b="1" i="0" u="none" strike="noStrike" cap="none" baseline="0" dirty="0" err="1" smtClean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Metabolite</a:t>
            </a:r>
            <a:r>
              <a:rPr lang="fr-FR" sz="1400" b="1" i="0" u="none" strike="noStrike" cap="none" baseline="0" dirty="0" smtClean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Identification</a:t>
            </a:r>
            <a:endParaRPr lang="fr-FR" sz="1400" b="1" i="0" u="none" strike="noStrike" cap="none" baseline="0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buSzPct val="25000"/>
              <a:buNone/>
            </a:pPr>
            <a:r>
              <a:rPr lang="fr-FR" sz="1400" b="1" i="0" u="none" strike="noStrike" cap="none" baseline="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Quantification</a:t>
            </a:r>
          </a:p>
        </p:txBody>
      </p:sp>
      <p:sp>
        <p:nvSpPr>
          <p:cNvPr id="93" name="Shape 93"/>
          <p:cNvSpPr/>
          <p:nvPr/>
        </p:nvSpPr>
        <p:spPr>
          <a:xfrm>
            <a:off x="567254" y="3032862"/>
            <a:ext cx="1992324" cy="100811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buSzPct val="25000"/>
              <a:buNone/>
            </a:pPr>
            <a:r>
              <a:rPr lang="fr-FR" sz="1400" b="1" i="0" u="none" strike="noStrike" cap="none" baseline="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Post-</a:t>
            </a:r>
            <a:r>
              <a:rPr lang="fr-FR" sz="1400" b="1" i="0" u="none" strike="noStrike" cap="none" baseline="0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processing</a:t>
            </a:r>
            <a:endParaRPr lang="fr-FR" sz="1400" b="1" i="0" u="none" strike="noStrike" cap="none" baseline="0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buSzPct val="25000"/>
              <a:buNone/>
            </a:pPr>
            <a:r>
              <a:rPr lang="fr-FR" sz="1400" b="0" i="0" u="none" strike="noStrike" cap="none" baseline="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fr-FR" sz="1400" b="0" i="0" u="none" strike="noStrike" cap="none" baseline="0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baseline</a:t>
            </a:r>
            <a:r>
              <a:rPr lang="fr-FR" sz="1400" b="0" i="0" u="none" strike="noStrike" cap="none" baseline="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Correction</a:t>
            </a:r>
          </a:p>
          <a:p>
            <a:pPr marL="0" marR="0" lvl="0" indent="0" algn="ctr" rtl="0">
              <a:buSzPct val="25000"/>
              <a:buNone/>
            </a:pPr>
            <a:r>
              <a:rPr lang="fr-FR" sz="1400" b="0" i="0" u="none" strike="noStrike" cap="none" baseline="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-Noise </a:t>
            </a:r>
            <a:r>
              <a:rPr lang="fr-FR" sz="1400" b="0" i="0" u="none" strike="noStrike" cap="none" baseline="0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reduction</a:t>
            </a:r>
            <a:endParaRPr lang="fr-FR" sz="1400" b="0" i="0" u="none" strike="noStrike" cap="none" baseline="0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buSzPct val="25000"/>
              <a:buNone/>
            </a:pPr>
            <a:r>
              <a:rPr lang="fr-FR" sz="1400" b="0" i="0" u="none" strike="noStrike" cap="none" baseline="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fr-FR" sz="1400" b="0" i="0" u="none" strike="noStrike" cap="none" baseline="0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alignment</a:t>
            </a:r>
            <a:endParaRPr lang="fr-FR" sz="1400" b="0" i="0" u="none" strike="noStrike" cap="none" baseline="0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fr-FR" sz="1800" b="0" i="0" u="none" strike="noStrike" cap="none" baseline="0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Shape 94"/>
          <p:cNvSpPr txBox="1"/>
          <p:nvPr/>
        </p:nvSpPr>
        <p:spPr>
          <a:xfrm>
            <a:off x="1418514" y="1905102"/>
            <a:ext cx="1280472" cy="30456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buSzPct val="25000"/>
              <a:buNone/>
            </a:pPr>
            <a:r>
              <a:rPr lang="fr-FR" sz="1400" b="0" i="0" u="none" strike="noStrike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Raw</a:t>
            </a:r>
            <a:r>
              <a:rPr lang="fr-FR" sz="14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data (FID)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1397671" y="2717076"/>
            <a:ext cx="1770100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buSzPct val="25000"/>
              <a:buNone/>
            </a:pPr>
            <a:r>
              <a:rPr lang="fr-FR" sz="14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fr-FR" sz="1400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aw</a:t>
            </a:r>
            <a:r>
              <a:rPr lang="fr-FR" sz="14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400" b="0" i="0" u="none" strike="noStrike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spectrum</a:t>
            </a:r>
            <a:endParaRPr lang="fr-FR" sz="14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Shape 96"/>
          <p:cNvSpPr txBox="1"/>
          <p:nvPr/>
        </p:nvSpPr>
        <p:spPr>
          <a:xfrm>
            <a:off x="1377885" y="4103929"/>
            <a:ext cx="1585007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buSzPct val="25000"/>
              <a:buNone/>
            </a:pPr>
            <a:r>
              <a:rPr lang="fr-FR" sz="14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fr-FR" sz="1400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leaned</a:t>
            </a:r>
            <a:r>
              <a:rPr lang="fr-FR" sz="14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400" b="0" i="0" u="none" strike="noStrike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spectrum</a:t>
            </a:r>
            <a:endParaRPr lang="fr-FR" sz="14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1418514" y="4836905"/>
            <a:ext cx="1655026" cy="28376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buSzPct val="25000"/>
              <a:buNone/>
            </a:pPr>
            <a:r>
              <a:rPr lang="fr-FR" sz="1400" b="0" i="0" u="none" strike="noStrike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Peaks</a:t>
            </a:r>
            <a:r>
              <a:rPr lang="fr-FR" sz="14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List / Patterns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1385717" y="5673305"/>
            <a:ext cx="1808907" cy="5289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buSzPct val="25000"/>
              <a:buNone/>
            </a:pPr>
            <a:r>
              <a:rPr lang="fr-FR" sz="1400" b="0" i="0" u="none" strike="noStrike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Chemical</a:t>
            </a:r>
            <a:r>
              <a:rPr lang="fr-FR" sz="14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Compounds</a:t>
            </a:r>
          </a:p>
          <a:p>
            <a:pPr marL="0" marR="0" lvl="0" indent="0" algn="l" rtl="0">
              <a:buSzPct val="25000"/>
              <a:buNone/>
            </a:pPr>
            <a:r>
              <a:rPr lang="fr-FR" sz="14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Quantifications</a:t>
            </a:r>
          </a:p>
        </p:txBody>
      </p:sp>
      <p:sp>
        <p:nvSpPr>
          <p:cNvPr id="99" name="Shape 99"/>
          <p:cNvSpPr/>
          <p:nvPr/>
        </p:nvSpPr>
        <p:spPr>
          <a:xfrm>
            <a:off x="3042098" y="1993137"/>
            <a:ext cx="343984" cy="896385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100" name="Shape 100"/>
          <p:cNvSpPr txBox="1"/>
          <p:nvPr/>
        </p:nvSpPr>
        <p:spPr>
          <a:xfrm>
            <a:off x="3351393" y="2345593"/>
            <a:ext cx="1080227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buSzPct val="25000"/>
              <a:buNone/>
            </a:pPr>
            <a:r>
              <a:rPr lang="fr-FR" sz="1400" b="0" i="0" u="none" strike="noStrike" cap="none" baseline="0" dirty="0" err="1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nmrML</a:t>
            </a:r>
            <a:r>
              <a:rPr lang="fr-FR" sz="1400" b="0" i="0" u="none" strike="noStrike" cap="none" baseline="0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400" b="0" i="0" u="none" strike="noStrike" cap="none" baseline="0" dirty="0" err="1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core</a:t>
            </a:r>
            <a:endParaRPr lang="fr-FR" sz="1400" b="0" i="0" u="none" strike="noStrike" cap="none" baseline="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4319781" y="1993137"/>
            <a:ext cx="319232" cy="4256481"/>
          </a:xfrm>
          <a:prstGeom prst="rightBrace">
            <a:avLst>
              <a:gd name="adj1" fmla="val 8333"/>
              <a:gd name="adj2" fmla="val 48687"/>
            </a:avLst>
          </a:prstGeom>
          <a:noFill/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102" name="Shape 102"/>
          <p:cNvSpPr txBox="1"/>
          <p:nvPr/>
        </p:nvSpPr>
        <p:spPr>
          <a:xfrm>
            <a:off x="4635184" y="3912341"/>
            <a:ext cx="825866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buSzPct val="25000"/>
              <a:buNone/>
            </a:pPr>
            <a:r>
              <a:rPr lang="fr-FR" sz="1400" b="0" i="0" u="none" strike="noStrike" cap="none" baseline="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nmrCV</a:t>
            </a:r>
            <a:endParaRPr lang="fr-FR" sz="1400" b="0" i="0" u="none" strike="noStrike" cap="none" baseline="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2946712" y="4478949"/>
            <a:ext cx="289181" cy="1757047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104" name="Shape 104"/>
          <p:cNvSpPr txBox="1"/>
          <p:nvPr/>
        </p:nvSpPr>
        <p:spPr>
          <a:xfrm>
            <a:off x="3262910" y="5093337"/>
            <a:ext cx="1260902" cy="59709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rtl="0">
              <a:buSzPct val="25000"/>
            </a:pPr>
            <a:r>
              <a:rPr lang="fr-FR" sz="1400" b="0" i="0" u="none" strike="noStrike" cap="none" baseline="0" dirty="0" err="1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nmrIdent</a:t>
            </a:r>
            <a:r>
              <a:rPr lang="fr-FR" sz="1400" dirty="0" err="1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ML</a:t>
            </a:r>
            <a:r>
              <a:rPr lang="fr-FR" sz="1400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lang="fr-FR" sz="1400" b="0" i="0" u="none" strike="noStrike" cap="none" baseline="0" dirty="0" smtClean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rtl="0">
              <a:buSzPct val="25000"/>
            </a:pPr>
            <a:r>
              <a:rPr lang="fr-FR" sz="1400" dirty="0" err="1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nmrQuantML</a:t>
            </a:r>
            <a:r>
              <a:rPr lang="fr-FR" sz="1400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lang="fr-FR" sz="1400" b="0" i="0" u="none" strike="noStrike" cap="none" baseline="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8445101" y="6202222"/>
            <a:ext cx="539552" cy="53955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07" name="Shape 107"/>
          <p:cNvSpPr/>
          <p:nvPr/>
        </p:nvSpPr>
        <p:spPr>
          <a:xfrm>
            <a:off x="3150049" y="5741789"/>
            <a:ext cx="261686" cy="507829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108" name="Shape 108"/>
          <p:cNvSpPr txBox="1"/>
          <p:nvPr/>
        </p:nvSpPr>
        <p:spPr>
          <a:xfrm>
            <a:off x="3395314" y="5826198"/>
            <a:ext cx="1008112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buSzPct val="25000"/>
              <a:buNone/>
            </a:pPr>
            <a:r>
              <a:rPr lang="fr-FR" sz="1400" b="0" i="0" u="none" strike="noStrike" cap="none" baseline="0" dirty="0" err="1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nmrTab</a:t>
            </a:r>
            <a:r>
              <a:rPr lang="fr-FR" sz="1400" b="0" i="0" u="none" strike="noStrike" cap="none" baseline="0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lang="fr-FR" sz="1400" b="0" i="0" u="none" strike="noStrike" cap="none" baseline="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1802136" y="102123"/>
            <a:ext cx="4063902" cy="77366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fr-FR" sz="2800" b="1" i="0" u="none" strike="noStrike" cap="none" baseline="0" dirty="0" err="1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nmr</a:t>
            </a:r>
            <a:r>
              <a:rPr lang="fr-FR" sz="2800" b="1" i="0" u="none" strike="noStrike" cap="none" baseline="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ML data </a:t>
            </a:r>
            <a:r>
              <a:rPr lang="fr-FR" sz="2800" b="1" i="0" u="none" strike="noStrike" cap="none" baseline="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landscape</a:t>
            </a:r>
            <a:endParaRPr lang="fr-FR" sz="2800" b="1" i="0" u="none" strike="noStrike" cap="none" baseline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Shape 99"/>
          <p:cNvSpPr/>
          <p:nvPr/>
        </p:nvSpPr>
        <p:spPr>
          <a:xfrm>
            <a:off x="3042098" y="2978270"/>
            <a:ext cx="262551" cy="1306002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3" name="Shape 100"/>
          <p:cNvSpPr txBox="1"/>
          <p:nvPr/>
        </p:nvSpPr>
        <p:spPr>
          <a:xfrm>
            <a:off x="3295387" y="3454981"/>
            <a:ext cx="1017989" cy="4228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buSzPct val="25000"/>
              <a:buNone/>
            </a:pPr>
            <a:r>
              <a:rPr lang="fr-FR" sz="1400" b="0" i="0" u="none" strike="noStrike" cap="none" baseline="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nmrML</a:t>
            </a:r>
            <a:r>
              <a:rPr lang="fr-FR" sz="1400" b="0" i="0" u="none" strike="noStrike" cap="none" baseline="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400" b="0" i="0" u="none" strike="noStrike" cap="none" baseline="0" dirty="0" err="1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ext</a:t>
            </a:r>
            <a:endParaRPr lang="fr-FR" sz="1400" b="0" i="0" u="none" strike="noStrike" cap="none" baseline="0" dirty="0" smtClean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3295387" y="1182571"/>
            <a:ext cx="122842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SzPct val="25000"/>
            </a:pPr>
            <a:r>
              <a:rPr lang="fr-FR" sz="1400" dirty="0" smtClean="0">
                <a:latin typeface="Calibri"/>
                <a:ea typeface="Calibri"/>
                <a:cs typeface="Calibri"/>
                <a:sym typeface="Calibri"/>
              </a:rPr>
              <a:t>ISA-Tab</a:t>
            </a:r>
            <a:endParaRPr lang="fr-FR" sz="1400" dirty="0"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buSzPct val="25000"/>
            </a:pPr>
            <a:r>
              <a:rPr lang="fr-FR" sz="1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fr-FR" sz="14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Protocols</a:t>
            </a:r>
            <a:r>
              <a:rPr lang="fr-FR" sz="1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&amp;</a:t>
            </a:r>
            <a:endParaRPr lang="fr-FR"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buSzPct val="25000"/>
            </a:pPr>
            <a:r>
              <a:rPr lang="fr-FR" sz="140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Assays</a:t>
            </a:r>
            <a:r>
              <a:rPr lang="fr-FR" sz="1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fr-FR"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Pfeil nach rechts 3"/>
          <p:cNvSpPr/>
          <p:nvPr/>
        </p:nvSpPr>
        <p:spPr>
          <a:xfrm rot="20191118">
            <a:off x="4379525" y="4803608"/>
            <a:ext cx="1482811" cy="188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/>
          <p:cNvSpPr txBox="1"/>
          <p:nvPr/>
        </p:nvSpPr>
        <p:spPr>
          <a:xfrm>
            <a:off x="5747857" y="3774529"/>
            <a:ext cx="2868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MI </a:t>
            </a:r>
            <a:r>
              <a:rPr lang="de-DE" sz="1400" b="1" dirty="0" smtClean="0"/>
              <a:t>Data </a:t>
            </a:r>
            <a:r>
              <a:rPr lang="de-DE" sz="1400" b="1" dirty="0" err="1" smtClean="0"/>
              <a:t>Ananysis</a:t>
            </a:r>
            <a:r>
              <a:rPr lang="de-DE" sz="1400" b="1" dirty="0" smtClean="0"/>
              <a:t> </a:t>
            </a:r>
            <a:r>
              <a:rPr lang="de-DE" sz="1400" dirty="0" smtClean="0"/>
              <a:t>in </a:t>
            </a:r>
            <a:r>
              <a:rPr lang="de-DE" sz="1400" dirty="0" err="1" smtClean="0"/>
              <a:t>Metabolomics</a:t>
            </a:r>
            <a:r>
              <a:rPr lang="de-DE" sz="1400" dirty="0" smtClean="0"/>
              <a:t>, </a:t>
            </a:r>
          </a:p>
          <a:p>
            <a:r>
              <a:rPr lang="de-DE" sz="1400" dirty="0" err="1" smtClean="0"/>
              <a:t>Goodacre</a:t>
            </a:r>
            <a:r>
              <a:rPr lang="de-DE" sz="1400" dirty="0" smtClean="0"/>
              <a:t>, 2007</a:t>
            </a:r>
            <a:endParaRPr lang="en-US" sz="1400" dirty="0"/>
          </a:p>
        </p:txBody>
      </p:sp>
      <p:sp>
        <p:nvSpPr>
          <p:cNvPr id="29" name="Pfeil nach rechts 28"/>
          <p:cNvSpPr/>
          <p:nvPr/>
        </p:nvSpPr>
        <p:spPr>
          <a:xfrm rot="513275">
            <a:off x="4286393" y="3661446"/>
            <a:ext cx="1434585" cy="226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feld 29"/>
          <p:cNvSpPr txBox="1"/>
          <p:nvPr/>
        </p:nvSpPr>
        <p:spPr>
          <a:xfrm>
            <a:off x="5767124" y="4357681"/>
            <a:ext cx="1879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MI </a:t>
            </a:r>
            <a:r>
              <a:rPr lang="de-DE" sz="1400" b="1" dirty="0" smtClean="0"/>
              <a:t>Chemical Analysis</a:t>
            </a:r>
            <a:r>
              <a:rPr lang="de-DE" sz="1400" dirty="0" smtClean="0"/>
              <a:t>, </a:t>
            </a:r>
          </a:p>
          <a:p>
            <a:r>
              <a:rPr lang="de-DE" sz="1400" dirty="0" smtClean="0"/>
              <a:t>Sumner, 2007</a:t>
            </a:r>
            <a:endParaRPr lang="en-US" sz="1400" dirty="0"/>
          </a:p>
        </p:txBody>
      </p:sp>
      <p:sp>
        <p:nvSpPr>
          <p:cNvPr id="31" name="Textfeld 30"/>
          <p:cNvSpPr txBox="1"/>
          <p:nvPr/>
        </p:nvSpPr>
        <p:spPr>
          <a:xfrm>
            <a:off x="5747857" y="1367347"/>
            <a:ext cx="29141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MI </a:t>
            </a:r>
            <a:r>
              <a:rPr lang="de-DE" sz="1400" b="1" dirty="0" smtClean="0"/>
              <a:t>Sample </a:t>
            </a:r>
            <a:r>
              <a:rPr lang="de-DE" sz="1400" b="1" dirty="0" err="1" smtClean="0"/>
              <a:t>Prep</a:t>
            </a:r>
            <a:r>
              <a:rPr lang="de-DE" sz="1400" b="1" dirty="0" smtClean="0"/>
              <a:t> </a:t>
            </a:r>
            <a:r>
              <a:rPr lang="de-DE" sz="1400" dirty="0" err="1" smtClean="0"/>
              <a:t>for</a:t>
            </a:r>
            <a:r>
              <a:rPr lang="de-DE" sz="1400" dirty="0" smtClean="0"/>
              <a:t> </a:t>
            </a:r>
            <a:r>
              <a:rPr lang="de-DE" sz="1400" dirty="0" err="1" smtClean="0"/>
              <a:t>metabolomics</a:t>
            </a:r>
            <a:r>
              <a:rPr lang="de-DE" sz="1400" dirty="0" smtClean="0"/>
              <a:t>, </a:t>
            </a:r>
          </a:p>
          <a:p>
            <a:r>
              <a:rPr lang="de-DE" sz="1400" dirty="0" smtClean="0">
                <a:sym typeface="Wingdings" panose="05000000000000000000" pitchFamily="2" charset="2"/>
              </a:rPr>
              <a:t>   </a:t>
            </a:r>
            <a:r>
              <a:rPr lang="de-DE" sz="1400" dirty="0" err="1" smtClean="0">
                <a:sym typeface="Wingdings" panose="05000000000000000000" pitchFamily="2" charset="2"/>
              </a:rPr>
              <a:t>MammalsGriffin</a:t>
            </a:r>
            <a:r>
              <a:rPr lang="de-DE" sz="1400" dirty="0" smtClean="0"/>
              <a:t>, </a:t>
            </a:r>
            <a:r>
              <a:rPr lang="de-DE" sz="1400" dirty="0"/>
              <a:t>2007</a:t>
            </a:r>
            <a:endParaRPr lang="en-US" sz="1400" dirty="0"/>
          </a:p>
          <a:p>
            <a:r>
              <a:rPr lang="de-DE" sz="1400" dirty="0" smtClean="0"/>
              <a:t>   </a:t>
            </a:r>
            <a:r>
              <a:rPr lang="de-DE" sz="1400" dirty="0" err="1" smtClean="0"/>
              <a:t>Microbiol</a:t>
            </a:r>
            <a:r>
              <a:rPr lang="de-DE" sz="1400" dirty="0" err="1" smtClean="0">
                <a:sym typeface="Wingdings" panose="05000000000000000000" pitchFamily="2" charset="2"/>
              </a:rPr>
              <a:t></a:t>
            </a:r>
            <a:r>
              <a:rPr lang="de-DE" sz="1400" dirty="0" err="1" smtClean="0"/>
              <a:t>Van</a:t>
            </a:r>
            <a:r>
              <a:rPr lang="de-DE" sz="1400" dirty="0" smtClean="0"/>
              <a:t> der </a:t>
            </a:r>
            <a:r>
              <a:rPr lang="de-DE" sz="1400" dirty="0" err="1" smtClean="0"/>
              <a:t>Werf</a:t>
            </a:r>
            <a:r>
              <a:rPr lang="de-DE" sz="1400" dirty="0" smtClean="0"/>
              <a:t>, 2007</a:t>
            </a:r>
            <a:endParaRPr lang="en-US" sz="1400" dirty="0"/>
          </a:p>
        </p:txBody>
      </p:sp>
      <p:sp>
        <p:nvSpPr>
          <p:cNvPr id="32" name="Shape 90"/>
          <p:cNvSpPr/>
          <p:nvPr/>
        </p:nvSpPr>
        <p:spPr>
          <a:xfrm>
            <a:off x="629105" y="1404674"/>
            <a:ext cx="1978571" cy="49539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buSzPct val="25000"/>
              <a:buNone/>
            </a:pPr>
            <a:r>
              <a:rPr lang="fr-FR" sz="1400" b="1" i="0" u="none" strike="noStrike" cap="none" baseline="0" dirty="0" err="1" smtClean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Sample</a:t>
            </a:r>
            <a:r>
              <a:rPr lang="fr-FR" sz="1400" b="1" i="0" u="none" strike="noStrike" cap="none" baseline="0" dirty="0" smtClean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400" b="1" i="0" u="none" strike="noStrike" cap="none" baseline="0" dirty="0" err="1" smtClean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Preparation</a:t>
            </a:r>
            <a:endParaRPr lang="fr-FR" sz="1400" b="1" i="0" u="none" strike="noStrike" cap="none" baseline="0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buSzPct val="25000"/>
              <a:buNone/>
            </a:pPr>
            <a:r>
              <a:rPr lang="fr-FR" sz="1400" b="0" i="0" u="none" strike="noStrike" cap="none" baseline="0" dirty="0" smtClean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fr-FR" sz="1400" dirty="0" err="1" smtClean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Exp</a:t>
            </a:r>
            <a:r>
              <a:rPr lang="fr-FR" sz="1400" dirty="0" smtClean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400" dirty="0" err="1" smtClean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Factors</a:t>
            </a:r>
            <a:endParaRPr lang="fr-FR" sz="1400" b="0" i="0" u="none" strike="noStrike" cap="none" baseline="0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Shape 99"/>
          <p:cNvSpPr/>
          <p:nvPr/>
        </p:nvSpPr>
        <p:spPr>
          <a:xfrm>
            <a:off x="3042097" y="1360460"/>
            <a:ext cx="335089" cy="562655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35" name="Pfeil nach rechts 34"/>
          <p:cNvSpPr/>
          <p:nvPr/>
        </p:nvSpPr>
        <p:spPr>
          <a:xfrm>
            <a:off x="4523812" y="1404674"/>
            <a:ext cx="1185559" cy="194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feld 5"/>
          <p:cNvSpPr txBox="1"/>
          <p:nvPr/>
        </p:nvSpPr>
        <p:spPr>
          <a:xfrm>
            <a:off x="5866037" y="5741789"/>
            <a:ext cx="2403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MI CIMR </a:t>
            </a:r>
            <a:r>
              <a:rPr lang="en-US" sz="1400" dirty="0"/>
              <a:t>Core </a:t>
            </a:r>
            <a:r>
              <a:rPr lang="en-US" sz="1400" dirty="0" smtClean="0"/>
              <a:t>Information</a:t>
            </a:r>
          </a:p>
          <a:p>
            <a:r>
              <a:rPr lang="en-US" sz="1400" dirty="0" smtClean="0"/>
              <a:t>for</a:t>
            </a:r>
            <a:r>
              <a:rPr lang="en-US" sz="1400" b="1" dirty="0" smtClean="0"/>
              <a:t> </a:t>
            </a:r>
            <a:r>
              <a:rPr lang="en-US" sz="1400" b="1" dirty="0"/>
              <a:t>Metabolomics Reporting</a:t>
            </a:r>
          </a:p>
        </p:txBody>
      </p:sp>
      <p:sp>
        <p:nvSpPr>
          <p:cNvPr id="39" name="Pfeil nach rechts 38"/>
          <p:cNvSpPr/>
          <p:nvPr/>
        </p:nvSpPr>
        <p:spPr>
          <a:xfrm>
            <a:off x="4556106" y="5893499"/>
            <a:ext cx="1274659" cy="194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/>
          <p:cNvSpPr txBox="1"/>
          <p:nvPr/>
        </p:nvSpPr>
        <p:spPr>
          <a:xfrm>
            <a:off x="733271" y="719796"/>
            <a:ext cx="7470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smtClean="0">
                <a:solidFill>
                  <a:schemeClr val="bg1"/>
                </a:solidFill>
              </a:rPr>
              <a:t>WORKFLOW		STANDARD (XSD+CV)           MINIMAL INFORMATION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5788509" y="2319240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MI </a:t>
            </a:r>
            <a:r>
              <a:rPr lang="de-DE" sz="1400" b="1" dirty="0" smtClean="0"/>
              <a:t>NMR </a:t>
            </a:r>
            <a:r>
              <a:rPr lang="de-DE" sz="1400" b="1" dirty="0" err="1" smtClean="0"/>
              <a:t>spectroscopy</a:t>
            </a:r>
            <a:r>
              <a:rPr lang="de-DE" sz="1400" dirty="0" smtClean="0"/>
              <a:t>, </a:t>
            </a:r>
          </a:p>
          <a:p>
            <a:r>
              <a:rPr lang="de-DE" sz="1400" dirty="0" err="1" smtClean="0">
                <a:sym typeface="Wingdings" panose="05000000000000000000" pitchFamily="2" charset="2"/>
              </a:rPr>
              <a:t>Rubtsov</a:t>
            </a:r>
            <a:r>
              <a:rPr lang="de-DE" sz="1400" dirty="0" smtClean="0"/>
              <a:t>, 2007</a:t>
            </a:r>
            <a:endParaRPr lang="en-US" sz="1400" dirty="0"/>
          </a:p>
        </p:txBody>
      </p:sp>
      <p:sp>
        <p:nvSpPr>
          <p:cNvPr id="38" name="Pfeil nach rechts 37"/>
          <p:cNvSpPr/>
          <p:nvPr/>
        </p:nvSpPr>
        <p:spPr>
          <a:xfrm>
            <a:off x="4592964" y="2386159"/>
            <a:ext cx="1195545" cy="1946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14977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60053-CA81-4DED-90B0-FE430279131F}" type="datetime1">
              <a:rPr lang="en-US" smtClean="0"/>
              <a:t>4/17/2014</a:t>
            </a:fld>
            <a:endParaRPr lang="en-US"/>
          </a:p>
        </p:txBody>
      </p:sp>
      <p:sp>
        <p:nvSpPr>
          <p:cNvPr id="21" name="Foliennummernplatzhalt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2E4CE-2DB4-4CE1-B3FA-7E5BDBC2317A}" type="slidenum">
              <a:rPr lang="de-DE" smtClean="0"/>
              <a:t>13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504825" y="153514"/>
            <a:ext cx="8639175" cy="714375"/>
          </a:xfrm>
        </p:spPr>
        <p:txBody>
          <a:bodyPr>
            <a:normAutofit/>
          </a:bodyPr>
          <a:lstStyle/>
          <a:p>
            <a:pPr algn="l"/>
            <a:r>
              <a:rPr lang="de-DE" sz="3200" dirty="0" err="1" smtClean="0">
                <a:solidFill>
                  <a:schemeClr val="bg1"/>
                </a:solidFill>
              </a:rPr>
              <a:t>Onion</a:t>
            </a:r>
            <a:r>
              <a:rPr lang="de-DE" sz="3200" dirty="0" smtClean="0">
                <a:solidFill>
                  <a:schemeClr val="bg1"/>
                </a:solidFill>
              </a:rPr>
              <a:t> </a:t>
            </a:r>
            <a:r>
              <a:rPr lang="de-DE" sz="3200" dirty="0" err="1" smtClean="0">
                <a:solidFill>
                  <a:schemeClr val="bg1"/>
                </a:solidFill>
              </a:rPr>
              <a:t>model</a:t>
            </a:r>
            <a:r>
              <a:rPr lang="de-DE" sz="3200" dirty="0" smtClean="0">
                <a:solidFill>
                  <a:schemeClr val="bg1"/>
                </a:solidFill>
              </a:rPr>
              <a:t> </a:t>
            </a:r>
            <a:r>
              <a:rPr lang="de-DE" sz="3200" dirty="0" err="1" smtClean="0">
                <a:solidFill>
                  <a:schemeClr val="bg1"/>
                </a:solidFill>
              </a:rPr>
              <a:t>of</a:t>
            </a:r>
            <a:r>
              <a:rPr lang="de-DE" sz="3200" dirty="0" smtClean="0">
                <a:solidFill>
                  <a:schemeClr val="bg1"/>
                </a:solidFill>
              </a:rPr>
              <a:t>                         </a:t>
            </a:r>
            <a:r>
              <a:rPr lang="de-DE" sz="3200" dirty="0" err="1" smtClean="0">
                <a:solidFill>
                  <a:schemeClr val="bg1"/>
                </a:solidFill>
              </a:rPr>
              <a:t>validation</a:t>
            </a:r>
            <a:r>
              <a:rPr lang="de-DE" sz="3200" dirty="0" smtClean="0">
                <a:solidFill>
                  <a:schemeClr val="bg1"/>
                </a:solidFill>
              </a:rPr>
              <a:t> </a:t>
            </a:r>
            <a:r>
              <a:rPr lang="de-DE" sz="3200" dirty="0" err="1">
                <a:solidFill>
                  <a:schemeClr val="bg1"/>
                </a:solidFill>
              </a:rPr>
              <a:t>l</a:t>
            </a:r>
            <a:r>
              <a:rPr lang="de-DE" sz="3200" dirty="0" err="1" smtClean="0">
                <a:solidFill>
                  <a:schemeClr val="bg1"/>
                </a:solidFill>
              </a:rPr>
              <a:t>ayers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65710" y="2547421"/>
            <a:ext cx="7585974" cy="3487619"/>
          </a:xfrm>
          <a:prstGeom prst="roundRect">
            <a:avLst/>
          </a:prstGeom>
          <a:solidFill>
            <a:schemeClr val="bg2">
              <a:alpha val="77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 dirty="0"/>
          </a:p>
        </p:txBody>
      </p:sp>
      <p:sp>
        <p:nvSpPr>
          <p:cNvPr id="5" name="Rounded Rectangle 3"/>
          <p:cNvSpPr/>
          <p:nvPr/>
        </p:nvSpPr>
        <p:spPr>
          <a:xfrm>
            <a:off x="575643" y="2603261"/>
            <a:ext cx="6224920" cy="2664080"/>
          </a:xfrm>
          <a:prstGeom prst="roundRect">
            <a:avLst/>
          </a:prstGeom>
          <a:solidFill>
            <a:schemeClr val="bg2">
              <a:alpha val="77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 dirty="0"/>
          </a:p>
        </p:txBody>
      </p:sp>
      <p:sp>
        <p:nvSpPr>
          <p:cNvPr id="6" name="Rounded Rectangle 3"/>
          <p:cNvSpPr/>
          <p:nvPr/>
        </p:nvSpPr>
        <p:spPr>
          <a:xfrm>
            <a:off x="670107" y="2593651"/>
            <a:ext cx="4570596" cy="1850795"/>
          </a:xfrm>
          <a:prstGeom prst="roundRect">
            <a:avLst/>
          </a:prstGeom>
          <a:solidFill>
            <a:schemeClr val="bg2">
              <a:alpha val="77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 dirty="0"/>
          </a:p>
        </p:txBody>
      </p:sp>
      <p:sp>
        <p:nvSpPr>
          <p:cNvPr id="7" name="Rounded Rectangle 3"/>
          <p:cNvSpPr/>
          <p:nvPr/>
        </p:nvSpPr>
        <p:spPr>
          <a:xfrm>
            <a:off x="823081" y="2627002"/>
            <a:ext cx="3460193" cy="1126243"/>
          </a:xfrm>
          <a:prstGeom prst="roundRect">
            <a:avLst/>
          </a:prstGeom>
          <a:solidFill>
            <a:schemeClr val="bg2">
              <a:alpha val="77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nl-NL" sz="1013" dirty="0"/>
          </a:p>
        </p:txBody>
      </p:sp>
      <p:sp>
        <p:nvSpPr>
          <p:cNvPr id="8" name="Rounded Rectangle 3"/>
          <p:cNvSpPr/>
          <p:nvPr/>
        </p:nvSpPr>
        <p:spPr>
          <a:xfrm>
            <a:off x="961940" y="2663182"/>
            <a:ext cx="1847016" cy="532771"/>
          </a:xfrm>
          <a:prstGeom prst="roundRect">
            <a:avLst/>
          </a:prstGeom>
          <a:solidFill>
            <a:schemeClr val="bg2">
              <a:alpha val="77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XML Syntax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779406" y="4535391"/>
            <a:ext cx="3724589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Minimum Information Standard compliance</a:t>
            </a:r>
          </a:p>
          <a:p>
            <a:r>
              <a:rPr lang="en-US" sz="1050" dirty="0"/>
              <a:t>e.g.  </a:t>
            </a:r>
            <a:r>
              <a:rPr lang="en-US" sz="1050" dirty="0" smtClean="0"/>
              <a:t>CIMR </a:t>
            </a:r>
            <a:r>
              <a:rPr lang="en-US" sz="1050" dirty="0"/>
              <a:t>Core Information for Metabolomics Reporting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872955" y="3429374"/>
            <a:ext cx="3460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Structural validity of </a:t>
            </a:r>
            <a:r>
              <a:rPr lang="en-US" sz="1400" dirty="0" err="1"/>
              <a:t>nmrML</a:t>
            </a:r>
            <a:r>
              <a:rPr lang="en-US" sz="1400" dirty="0"/>
              <a:t> XML instances 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779406" y="3960877"/>
            <a:ext cx="3030893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Semantic validity of CV term usage</a:t>
            </a:r>
          </a:p>
          <a:p>
            <a:endParaRPr lang="en-US" sz="1050" dirty="0"/>
          </a:p>
        </p:txBody>
      </p:sp>
      <p:sp>
        <p:nvSpPr>
          <p:cNvPr id="13" name="Textfeld 12"/>
          <p:cNvSpPr txBox="1"/>
          <p:nvPr/>
        </p:nvSpPr>
        <p:spPr>
          <a:xfrm>
            <a:off x="779405" y="5418058"/>
            <a:ext cx="3724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Journal Policy compliance</a:t>
            </a: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48" y="4557555"/>
            <a:ext cx="2207883" cy="360173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48" y="3703347"/>
            <a:ext cx="662390" cy="266611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461" y="3913538"/>
            <a:ext cx="698619" cy="482329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190" y="2711496"/>
            <a:ext cx="420466" cy="420466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784" y="4973568"/>
            <a:ext cx="729352" cy="209302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417" y="5165833"/>
            <a:ext cx="1791200" cy="977018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982" y="2911166"/>
            <a:ext cx="550166" cy="550166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477" y="1646984"/>
            <a:ext cx="462062" cy="520276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672" y="254145"/>
            <a:ext cx="1823151" cy="701913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722" y="1667182"/>
            <a:ext cx="408361" cy="529457"/>
          </a:xfrm>
          <a:prstGeom prst="rect">
            <a:avLst/>
          </a:prstGeom>
        </p:spPr>
      </p:pic>
      <p:pic>
        <p:nvPicPr>
          <p:cNvPr id="32" name="Grafik 31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830" y="1667182"/>
            <a:ext cx="625828" cy="529457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617" y="1664826"/>
            <a:ext cx="639714" cy="531813"/>
          </a:xfrm>
          <a:prstGeom prst="rect">
            <a:avLst/>
          </a:prstGeom>
        </p:spPr>
      </p:pic>
      <p:pic>
        <p:nvPicPr>
          <p:cNvPr id="34" name="Grafik 33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054" y="1661319"/>
            <a:ext cx="700947" cy="525711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158" y="1660658"/>
            <a:ext cx="506485" cy="515537"/>
          </a:xfrm>
          <a:prstGeom prst="rect">
            <a:avLst/>
          </a:prstGeom>
        </p:spPr>
      </p:pic>
      <p:pic>
        <p:nvPicPr>
          <p:cNvPr id="36" name="Grafik 35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347" y="1655919"/>
            <a:ext cx="266190" cy="519110"/>
          </a:xfrm>
          <a:prstGeom prst="rect">
            <a:avLst/>
          </a:prstGeom>
        </p:spPr>
      </p:pic>
      <p:pic>
        <p:nvPicPr>
          <p:cNvPr id="37" name="Grafik 36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557" y="1555621"/>
            <a:ext cx="674027" cy="674027"/>
          </a:xfrm>
          <a:prstGeom prst="rect">
            <a:avLst/>
          </a:prstGeom>
        </p:spPr>
      </p:pic>
      <p:sp>
        <p:nvSpPr>
          <p:cNvPr id="39" name="Pfeil nach oben 38"/>
          <p:cNvSpPr/>
          <p:nvPr/>
        </p:nvSpPr>
        <p:spPr>
          <a:xfrm rot="3402804">
            <a:off x="3163729" y="1930953"/>
            <a:ext cx="194508" cy="882979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Pfeil nach oben 40"/>
          <p:cNvSpPr/>
          <p:nvPr/>
        </p:nvSpPr>
        <p:spPr>
          <a:xfrm rot="3402804">
            <a:off x="4477289" y="2031261"/>
            <a:ext cx="228546" cy="942919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Pfeil nach oben 41"/>
          <p:cNvSpPr/>
          <p:nvPr/>
        </p:nvSpPr>
        <p:spPr>
          <a:xfrm rot="1387928">
            <a:off x="7805775" y="2197973"/>
            <a:ext cx="289323" cy="3078359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Pfeil nach oben 42"/>
          <p:cNvSpPr/>
          <p:nvPr/>
        </p:nvSpPr>
        <p:spPr>
          <a:xfrm rot="1961086">
            <a:off x="6519843" y="2116233"/>
            <a:ext cx="289323" cy="2465083"/>
          </a:xfrm>
          <a:prstGeom prst="upArrow">
            <a:avLst>
              <a:gd name="adj1" fmla="val 42133"/>
              <a:gd name="adj2" fmla="val 50000"/>
            </a:avLst>
          </a:prstGeom>
          <a:solidFill>
            <a:srgbClr val="00B0F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Pfeil nach oben 43"/>
          <p:cNvSpPr/>
          <p:nvPr/>
        </p:nvSpPr>
        <p:spPr>
          <a:xfrm rot="2443760">
            <a:off x="5421334" y="2080866"/>
            <a:ext cx="289323" cy="1738640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31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1" grpId="0"/>
      <p:bldP spid="12" grpId="0"/>
      <p:bldP spid="13" grpId="0"/>
      <p:bldP spid="39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3792" y="338328"/>
            <a:ext cx="7923007" cy="1070924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CQ-</a:t>
            </a:r>
            <a:r>
              <a:rPr lang="de-DE" dirty="0" err="1" smtClean="0"/>
              <a:t>driven</a:t>
            </a:r>
            <a:r>
              <a:rPr lang="de-DE" dirty="0" smtClean="0"/>
              <a:t> </a:t>
            </a:r>
            <a:r>
              <a:rPr lang="de-DE" dirty="0" err="1"/>
              <a:t>c</a:t>
            </a:r>
            <a:r>
              <a:rPr lang="de-DE" dirty="0" err="1" smtClean="0"/>
              <a:t>overage</a:t>
            </a:r>
            <a:r>
              <a:rPr lang="de-DE" dirty="0" smtClean="0"/>
              <a:t> </a:t>
            </a:r>
            <a:r>
              <a:rPr lang="de-DE" dirty="0" err="1" smtClean="0"/>
              <a:t>determination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-355002" y="1844833"/>
            <a:ext cx="7755875" cy="4577167"/>
          </a:xfrm>
        </p:spPr>
        <p:txBody>
          <a:bodyPr>
            <a:normAutofit/>
          </a:bodyPr>
          <a:lstStyle/>
          <a:p>
            <a:pPr lvl="2" fontAlgn="base"/>
            <a:r>
              <a:rPr lang="en-US" sz="1400" dirty="0" smtClean="0"/>
              <a:t>Competency </a:t>
            </a:r>
            <a:r>
              <a:rPr lang="en-US" sz="1400" dirty="0"/>
              <a:t>Questions for </a:t>
            </a:r>
            <a:r>
              <a:rPr lang="en-US" sz="1400" dirty="0" err="1" smtClean="0"/>
              <a:t>nmrML</a:t>
            </a:r>
            <a:endParaRPr lang="en-US" sz="1400" dirty="0"/>
          </a:p>
          <a:p>
            <a:pPr lvl="3" fontAlgn="base"/>
            <a:r>
              <a:rPr lang="en-US" sz="1400" dirty="0"/>
              <a:t>Get all spectra on 500Mz </a:t>
            </a:r>
            <a:r>
              <a:rPr lang="en-US" sz="1400" dirty="0" err="1"/>
              <a:t>Bruker</a:t>
            </a:r>
            <a:r>
              <a:rPr lang="en-US" sz="1400" dirty="0"/>
              <a:t> machine that do 1D H+ Spectra </a:t>
            </a:r>
            <a:endParaRPr lang="en-US" sz="1400" dirty="0" smtClean="0"/>
          </a:p>
          <a:p>
            <a:pPr lvl="3" fontAlgn="base"/>
            <a:r>
              <a:rPr lang="en-US" sz="1400" dirty="0" smtClean="0"/>
              <a:t>Get </a:t>
            </a:r>
            <a:r>
              <a:rPr lang="en-US" sz="1400" dirty="0"/>
              <a:t>spectra generated via </a:t>
            </a:r>
            <a:r>
              <a:rPr lang="en-US" sz="1400" dirty="0" err="1"/>
              <a:t>Bruker</a:t>
            </a:r>
            <a:r>
              <a:rPr lang="en-US" sz="1400" dirty="0"/>
              <a:t> </a:t>
            </a:r>
            <a:r>
              <a:rPr lang="en-US" sz="1400" dirty="0" err="1"/>
              <a:t>CryoProbe</a:t>
            </a:r>
            <a:r>
              <a:rPr lang="en-US" sz="1400" dirty="0"/>
              <a:t> and D2O solvent</a:t>
            </a:r>
          </a:p>
          <a:p>
            <a:pPr lvl="3" fontAlgn="base"/>
            <a:r>
              <a:rPr lang="en-US" sz="1400" dirty="0" smtClean="0"/>
              <a:t>Get </a:t>
            </a:r>
            <a:r>
              <a:rPr lang="en-US" sz="1400" dirty="0" err="1"/>
              <a:t>nmr</a:t>
            </a:r>
            <a:r>
              <a:rPr lang="en-US" sz="1400" dirty="0"/>
              <a:t> Spectra that have been FT transformed and were smoothed 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via </a:t>
            </a:r>
            <a:r>
              <a:rPr lang="en-US" sz="1400" dirty="0"/>
              <a:t>Gaussian smoothing</a:t>
            </a:r>
          </a:p>
          <a:p>
            <a:pPr lvl="3" fontAlgn="base"/>
            <a:r>
              <a:rPr lang="en-US" sz="1400" dirty="0" smtClean="0"/>
              <a:t>What </a:t>
            </a:r>
            <a:r>
              <a:rPr lang="en-US" sz="1400" dirty="0"/>
              <a:t>spectra used flow high resolution probe in the instrument</a:t>
            </a:r>
            <a:r>
              <a:rPr lang="en-US" sz="1400" dirty="0" smtClean="0"/>
              <a:t>?</a:t>
            </a:r>
          </a:p>
          <a:p>
            <a:pPr lvl="3" fontAlgn="base"/>
            <a:r>
              <a:rPr lang="en-US" sz="1400" dirty="0" smtClean="0"/>
              <a:t> </a:t>
            </a:r>
            <a:r>
              <a:rPr lang="en-US" sz="1400" dirty="0"/>
              <a:t>Get 1D spectra with doublets in ppm range x to y </a:t>
            </a:r>
          </a:p>
          <a:p>
            <a:pPr lvl="2" fontAlgn="base"/>
            <a:r>
              <a:rPr lang="en-US" sz="1400" dirty="0" smtClean="0"/>
              <a:t>CQ </a:t>
            </a:r>
            <a:r>
              <a:rPr lang="en-US" sz="1400" dirty="0"/>
              <a:t>for </a:t>
            </a:r>
            <a:r>
              <a:rPr lang="en-US" sz="1400" dirty="0" err="1"/>
              <a:t>nmrCV</a:t>
            </a:r>
            <a:r>
              <a:rPr lang="en-US" sz="1400" dirty="0"/>
              <a:t> and </a:t>
            </a:r>
            <a:r>
              <a:rPr lang="en-US" sz="1400" dirty="0" err="1"/>
              <a:t>IdentML</a:t>
            </a:r>
            <a:r>
              <a:rPr lang="en-US" sz="1400" dirty="0"/>
              <a:t> CV </a:t>
            </a:r>
          </a:p>
          <a:p>
            <a:pPr lvl="3" fontAlgn="base"/>
            <a:r>
              <a:rPr lang="de-DE" sz="1400" dirty="0" err="1" smtClean="0"/>
              <a:t>Get</a:t>
            </a:r>
            <a:r>
              <a:rPr lang="de-DE" sz="1400" dirty="0" smtClean="0"/>
              <a:t> </a:t>
            </a:r>
            <a:r>
              <a:rPr lang="de-DE" sz="1400" dirty="0" err="1" smtClean="0"/>
              <a:t>spectra</a:t>
            </a:r>
            <a:r>
              <a:rPr lang="de-DE" sz="1400" dirty="0" smtClean="0"/>
              <a:t> </a:t>
            </a:r>
            <a:r>
              <a:rPr lang="de-DE" sz="1400" dirty="0" err="1" smtClean="0"/>
              <a:t>that</a:t>
            </a:r>
            <a:r>
              <a:rPr lang="de-DE" sz="1400" dirty="0" smtClean="0"/>
              <a:t> </a:t>
            </a:r>
            <a:r>
              <a:rPr lang="de-DE" sz="1400" dirty="0" err="1" smtClean="0"/>
              <a:t>identified</a:t>
            </a:r>
            <a:r>
              <a:rPr lang="de-DE" sz="1400" dirty="0" smtClean="0"/>
              <a:t> a high </a:t>
            </a:r>
            <a:r>
              <a:rPr lang="de-DE" sz="1400" dirty="0" err="1" smtClean="0"/>
              <a:t>concentration</a:t>
            </a:r>
            <a:r>
              <a:rPr lang="de-DE" sz="1400" dirty="0" smtClean="0"/>
              <a:t> in </a:t>
            </a:r>
            <a:r>
              <a:rPr lang="de-DE" sz="1400" dirty="0" err="1" smtClean="0"/>
              <a:t>Phenylethylamines</a:t>
            </a:r>
            <a:endParaRPr lang="en-US" sz="1400" dirty="0"/>
          </a:p>
          <a:p>
            <a:pPr lvl="2" fontAlgn="base"/>
            <a:r>
              <a:rPr lang="de-DE" sz="1400" dirty="0" smtClean="0"/>
              <a:t>CQ </a:t>
            </a:r>
            <a:r>
              <a:rPr lang="de-DE" sz="1400" dirty="0" err="1" smtClean="0"/>
              <a:t>that</a:t>
            </a:r>
            <a:r>
              <a:rPr lang="de-DE" sz="1400" dirty="0" smtClean="0"/>
              <a:t> </a:t>
            </a:r>
            <a:r>
              <a:rPr lang="de-DE" sz="1400" dirty="0" err="1" smtClean="0"/>
              <a:t>need</a:t>
            </a:r>
            <a:r>
              <a:rPr lang="de-DE" sz="1400" dirty="0" smtClean="0"/>
              <a:t> ISA </a:t>
            </a:r>
            <a:r>
              <a:rPr lang="de-DE" sz="1400" dirty="0" err="1" smtClean="0"/>
              <a:t>annotation</a:t>
            </a:r>
            <a:r>
              <a:rPr lang="de-DE" sz="1400" dirty="0" smtClean="0"/>
              <a:t> </a:t>
            </a:r>
            <a:r>
              <a:rPr lang="de-DE" sz="1400" dirty="0" err="1" smtClean="0"/>
              <a:t>or</a:t>
            </a:r>
            <a:r>
              <a:rPr lang="de-DE" sz="1400" dirty="0" smtClean="0"/>
              <a:t> an </a:t>
            </a:r>
            <a:r>
              <a:rPr lang="de-DE" sz="1400" dirty="0" err="1" smtClean="0"/>
              <a:t>nmrTab</a:t>
            </a:r>
            <a:endParaRPr lang="de-DE" sz="1400" dirty="0" smtClean="0"/>
          </a:p>
          <a:p>
            <a:pPr lvl="3" fontAlgn="base"/>
            <a:r>
              <a:rPr lang="en-US" sz="1400" dirty="0" smtClean="0"/>
              <a:t>Show spectra for Human </a:t>
            </a:r>
            <a:r>
              <a:rPr lang="en-US" sz="1400" dirty="0"/>
              <a:t>Urine samples </a:t>
            </a:r>
            <a:r>
              <a:rPr lang="en-US" sz="1400" dirty="0" smtClean="0"/>
              <a:t>that investigate doping chemicals</a:t>
            </a:r>
          </a:p>
          <a:p>
            <a:pPr lvl="3" fontAlgn="base"/>
            <a:r>
              <a:rPr lang="en-US" sz="1400" dirty="0" smtClean="0"/>
              <a:t>Show </a:t>
            </a:r>
            <a:r>
              <a:rPr lang="en-US" sz="1400" dirty="0"/>
              <a:t>me </a:t>
            </a:r>
            <a:r>
              <a:rPr lang="en-US" sz="1400" dirty="0" err="1"/>
              <a:t>nmr</a:t>
            </a:r>
            <a:r>
              <a:rPr lang="en-US" sz="1400" dirty="0"/>
              <a:t> spectra for changes in metabolites involved in Citrate Circle 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after </a:t>
            </a:r>
            <a:r>
              <a:rPr lang="en-US" sz="1400" dirty="0"/>
              <a:t>Fat consumption in </a:t>
            </a:r>
            <a:r>
              <a:rPr lang="en-US" sz="1400" dirty="0" smtClean="0"/>
              <a:t>Human</a:t>
            </a:r>
          </a:p>
          <a:p>
            <a:pPr lvl="2"/>
            <a:r>
              <a:rPr lang="de-DE" sz="1400" dirty="0" smtClean="0"/>
              <a:t>More Formal DL </a:t>
            </a:r>
            <a:r>
              <a:rPr lang="de-DE" sz="1400" dirty="0" err="1" smtClean="0"/>
              <a:t>formalisation</a:t>
            </a:r>
            <a:r>
              <a:rPr lang="de-DE" sz="1400" dirty="0" smtClean="0"/>
              <a:t> </a:t>
            </a:r>
            <a:r>
              <a:rPr lang="de-DE" sz="1400" dirty="0" err="1" smtClean="0"/>
              <a:t>of</a:t>
            </a:r>
            <a:r>
              <a:rPr lang="de-DE" sz="1400" dirty="0" smtClean="0"/>
              <a:t> a CQ</a:t>
            </a:r>
            <a:endParaRPr lang="de-DE" sz="1400" dirty="0"/>
          </a:p>
          <a:p>
            <a:pPr marL="0" indent="0">
              <a:buNone/>
            </a:pPr>
            <a:endParaRPr lang="de-DE" sz="1400" dirty="0" smtClean="0"/>
          </a:p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r>
              <a:rPr lang="en-US" sz="1400" dirty="0" smtClean="0"/>
              <a:t>	</a:t>
            </a:r>
            <a:r>
              <a:rPr lang="en-US" sz="1200" dirty="0" smtClean="0"/>
              <a:t>       E.g. look at http</a:t>
            </a:r>
            <a:r>
              <a:rPr lang="en-US" sz="1200" dirty="0"/>
              <a:t>://omiabis-dev.googlecode.com/svn/branches/CompetencyTest.owl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2E4CE-2DB4-4CE1-B3FA-7E5BDBC2317A}" type="slidenum">
              <a:rPr lang="de-DE" smtClean="0"/>
              <a:t>14</a:t>
            </a:fld>
            <a:endParaRPr lang="de-DE"/>
          </a:p>
        </p:txBody>
      </p:sp>
      <p:sp>
        <p:nvSpPr>
          <p:cNvPr id="6" name="Shape 100"/>
          <p:cNvSpPr txBox="1"/>
          <p:nvPr/>
        </p:nvSpPr>
        <p:spPr>
          <a:xfrm>
            <a:off x="7519207" y="2532471"/>
            <a:ext cx="1080227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buSzPct val="25000"/>
              <a:buNone/>
            </a:pPr>
            <a:r>
              <a:rPr lang="fr-FR" sz="1400" b="0" i="0" u="none" strike="noStrike" cap="none" baseline="0" dirty="0" err="1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nmrML</a:t>
            </a:r>
            <a:r>
              <a:rPr lang="fr-FR" sz="1400" b="0" i="0" u="none" strike="noStrike" cap="none" baseline="0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400" b="0" i="0" u="none" strike="noStrike" cap="none" baseline="0" dirty="0" err="1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core</a:t>
            </a:r>
            <a:endParaRPr lang="fr-FR" sz="1400" b="0" i="0" u="none" strike="noStrike" cap="none" baseline="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100"/>
          <p:cNvSpPr txBox="1"/>
          <p:nvPr/>
        </p:nvSpPr>
        <p:spPr>
          <a:xfrm>
            <a:off x="7519207" y="2994500"/>
            <a:ext cx="1017989" cy="4228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buSzPct val="25000"/>
              <a:buNone/>
            </a:pPr>
            <a:r>
              <a:rPr lang="fr-FR" sz="1400" b="0" i="0" u="none" strike="noStrike" cap="none" baseline="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nmrML</a:t>
            </a:r>
            <a:r>
              <a:rPr lang="fr-FR" sz="1400" b="0" i="0" u="none" strike="noStrike" cap="none" baseline="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400" b="0" i="0" u="none" strike="noStrike" cap="none" baseline="0" dirty="0" err="1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ext</a:t>
            </a:r>
            <a:endParaRPr lang="fr-FR" sz="1400" b="0" i="0" u="none" strike="noStrike" cap="none" baseline="0" dirty="0" smtClean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104"/>
          <p:cNvSpPr txBox="1"/>
          <p:nvPr/>
        </p:nvSpPr>
        <p:spPr>
          <a:xfrm>
            <a:off x="7519207" y="3967630"/>
            <a:ext cx="1355852" cy="59709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rtl="0">
              <a:buSzPct val="25000"/>
            </a:pPr>
            <a:r>
              <a:rPr lang="fr-FR" sz="1400" b="0" i="0" u="none" strike="noStrike" cap="none" baseline="0" dirty="0" err="1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nmrIdentML</a:t>
            </a:r>
            <a:r>
              <a:rPr lang="fr-FR" sz="1400" b="0" i="0" u="none" strike="noStrike" cap="none" baseline="0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  <a:p>
            <a:pPr marR="0" lvl="0" rtl="0">
              <a:buSzPct val="25000"/>
            </a:pPr>
            <a:r>
              <a:rPr lang="fr-FR" sz="1400" dirty="0" err="1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nmrQuantML</a:t>
            </a:r>
            <a:r>
              <a:rPr lang="fr-FR" sz="1400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lang="fr-FR" sz="1400" b="0" i="0" u="none" strike="noStrike" cap="none" baseline="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100"/>
          <p:cNvSpPr txBox="1"/>
          <p:nvPr/>
        </p:nvSpPr>
        <p:spPr>
          <a:xfrm>
            <a:off x="7572952" y="4692150"/>
            <a:ext cx="1017989" cy="4228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buSzPct val="25000"/>
              <a:buNone/>
            </a:pPr>
            <a:r>
              <a:rPr lang="fr-FR" sz="1400" b="0" i="0" u="none" strike="noStrike" cap="none" baseline="0" dirty="0" err="1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nmrTab</a:t>
            </a:r>
            <a:r>
              <a:rPr lang="fr-FR" sz="1400" b="0" i="0" u="none" strike="noStrike" cap="none" baseline="0" dirty="0" smtClean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  <a:p>
            <a:pPr marL="0" marR="0" lvl="0" indent="0" algn="l" rtl="0">
              <a:buSzPct val="25000"/>
              <a:buNone/>
            </a:pPr>
            <a:r>
              <a:rPr lang="fr-FR" sz="1400" b="0" i="0" u="none" strike="noStrike" cap="none" baseline="0" dirty="0" smtClean="0">
                <a:latin typeface="Calibri"/>
                <a:ea typeface="Calibri"/>
                <a:cs typeface="Calibri"/>
                <a:sym typeface="Calibri"/>
              </a:rPr>
              <a:t>ISA Tab</a:t>
            </a:r>
          </a:p>
        </p:txBody>
      </p:sp>
      <p:sp>
        <p:nvSpPr>
          <p:cNvPr id="10" name="Shape 237"/>
          <p:cNvSpPr/>
          <p:nvPr/>
        </p:nvSpPr>
        <p:spPr>
          <a:xfrm>
            <a:off x="613185" y="5447962"/>
            <a:ext cx="7137025" cy="527766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952554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95904" y="1075066"/>
            <a:ext cx="9198480" cy="5447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&lt;</a:t>
            </a:r>
            <a:r>
              <a:rPr lang="en-US" sz="1200" dirty="0" err="1"/>
              <a:t>nmrML</a:t>
            </a:r>
            <a:r>
              <a:rPr lang="en-US" sz="1200" dirty="0"/>
              <a:t> </a:t>
            </a:r>
            <a:r>
              <a:rPr lang="en-US" sz="1200" dirty="0" err="1"/>
              <a:t>xmlns:xsi</a:t>
            </a:r>
            <a:r>
              <a:rPr lang="en-US" sz="1200" dirty="0"/>
              <a:t>="http://www.w3.org/2001/XMLSchema-instance"</a:t>
            </a:r>
            <a:br>
              <a:rPr lang="en-US" sz="1200" dirty="0"/>
            </a:br>
            <a:r>
              <a:rPr lang="en-US" sz="1200" dirty="0"/>
              <a:t> </a:t>
            </a:r>
            <a:r>
              <a:rPr lang="en-US" sz="1200" dirty="0" err="1"/>
              <a:t>xsi:schemaLocation</a:t>
            </a:r>
            <a:r>
              <a:rPr lang="en-US" sz="1200" dirty="0"/>
              <a:t>="http://nmrml.org/schema ../../../xml-schemata/nmrML.xsd"</a:t>
            </a:r>
            <a:br>
              <a:rPr lang="en-US" sz="1200" dirty="0"/>
            </a:br>
            <a:r>
              <a:rPr lang="en-US" sz="1200" dirty="0"/>
              <a:t> </a:t>
            </a:r>
            <a:r>
              <a:rPr lang="en-US" sz="1200" dirty="0" err="1"/>
              <a:t>xmlns</a:t>
            </a:r>
            <a:r>
              <a:rPr lang="en-US" sz="1200" dirty="0"/>
              <a:t>="http://nmrml.org/schema" version="1.0.0</a:t>
            </a:r>
            <a:r>
              <a:rPr lang="en-US" sz="1200" dirty="0" smtClean="0"/>
              <a:t>"&gt;</a:t>
            </a:r>
          </a:p>
          <a:p>
            <a:r>
              <a:rPr lang="en-US" sz="1200" dirty="0" smtClean="0"/>
              <a:t>    </a:t>
            </a:r>
            <a:r>
              <a:rPr lang="en-US" sz="1200" dirty="0"/>
              <a:t>&lt;</a:t>
            </a:r>
            <a:r>
              <a:rPr lang="en-US" sz="1200" dirty="0" err="1"/>
              <a:t>cvList</a:t>
            </a:r>
            <a:r>
              <a:rPr lang="en-US" sz="1200" dirty="0"/>
              <a:t> count="2"&gt;</a:t>
            </a:r>
            <a:br>
              <a:rPr lang="en-US" sz="1200" dirty="0"/>
            </a:br>
            <a:r>
              <a:rPr lang="en-US" sz="1200" dirty="0"/>
              <a:t>        &lt;cv </a:t>
            </a:r>
            <a:r>
              <a:rPr lang="en-US" sz="1200" dirty="0" err="1"/>
              <a:t>fullName</a:t>
            </a:r>
            <a:r>
              <a:rPr lang="en-US" sz="1200" dirty="0"/>
              <a:t>="</a:t>
            </a:r>
            <a:r>
              <a:rPr lang="en-US" sz="1200" dirty="0" err="1"/>
              <a:t>nmrML</a:t>
            </a:r>
            <a:r>
              <a:rPr lang="en-US" sz="1200" dirty="0"/>
              <a:t> Controlled Vocabulary" version="0.0.1" id="NMRCV" URI="http://www.nmrml.org/nmrml-cv.0.0.1.owl"/&gt;</a:t>
            </a:r>
            <a:br>
              <a:rPr lang="en-US" sz="1200" dirty="0"/>
            </a:br>
            <a:r>
              <a:rPr lang="en-US" sz="1200" dirty="0"/>
              <a:t>        &lt;cv </a:t>
            </a:r>
            <a:r>
              <a:rPr lang="en-US" sz="1200" dirty="0" err="1"/>
              <a:t>fullName</a:t>
            </a:r>
            <a:r>
              <a:rPr lang="en-US" sz="1200" dirty="0"/>
              <a:t>="Unit Ontology" version="3.2.0" id="UO" URI="http://unit-ontology.googlecode.com/</a:t>
            </a:r>
            <a:r>
              <a:rPr lang="en-US" sz="1200" dirty="0" err="1"/>
              <a:t>svn</a:t>
            </a:r>
            <a:r>
              <a:rPr lang="en-US" sz="1200" dirty="0"/>
              <a:t>/trunk/</a:t>
            </a:r>
            <a:r>
              <a:rPr lang="en-US" sz="1200" dirty="0" err="1"/>
              <a:t>uo.owl</a:t>
            </a:r>
            <a:r>
              <a:rPr lang="en-US" sz="1200" dirty="0"/>
              <a:t>/"/&gt;</a:t>
            </a:r>
            <a:br>
              <a:rPr lang="en-US" sz="1200" dirty="0"/>
            </a:br>
            <a:r>
              <a:rPr lang="en-US" sz="1200" dirty="0"/>
              <a:t>    &lt;/</a:t>
            </a:r>
            <a:r>
              <a:rPr lang="en-US" sz="1200" dirty="0" err="1"/>
              <a:t>cvList</a:t>
            </a:r>
            <a:r>
              <a:rPr lang="en-US" sz="1200" dirty="0" smtClean="0"/>
              <a:t>&gt;</a:t>
            </a:r>
          </a:p>
          <a:p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    &lt;</a:t>
            </a:r>
            <a:r>
              <a:rPr lang="en-US" sz="1200" dirty="0" err="1"/>
              <a:t>contactList</a:t>
            </a:r>
            <a:r>
              <a:rPr lang="en-US" sz="1200" dirty="0"/>
              <a:t>&gt;</a:t>
            </a:r>
            <a:br>
              <a:rPr lang="en-US" sz="1200" dirty="0"/>
            </a:br>
            <a:r>
              <a:rPr lang="en-US" sz="1200" dirty="0"/>
              <a:t>        &lt;</a:t>
            </a:r>
            <a:r>
              <a:rPr lang="en-US" sz="1200" b="1" dirty="0"/>
              <a:t>contact</a:t>
            </a:r>
            <a:r>
              <a:rPr lang="en-US" sz="1200" dirty="0"/>
              <a:t> id="ID004" </a:t>
            </a:r>
            <a:r>
              <a:rPr lang="en-US" sz="1200" dirty="0" err="1"/>
              <a:t>fullname</a:t>
            </a:r>
            <a:r>
              <a:rPr lang="en-US" sz="1200" dirty="0"/>
              <a:t>="</a:t>
            </a:r>
            <a:r>
              <a:rPr lang="en-US" sz="1200" dirty="0" err="1"/>
              <a:t>Lutger</a:t>
            </a:r>
            <a:r>
              <a:rPr lang="en-US" sz="1200" dirty="0"/>
              <a:t> A. </a:t>
            </a:r>
            <a:r>
              <a:rPr lang="en-US" sz="1200" dirty="0" err="1"/>
              <a:t>Wessjohann</a:t>
            </a:r>
            <a:r>
              <a:rPr lang="en-US" sz="1200" dirty="0"/>
              <a:t>" email="</a:t>
            </a:r>
            <a:r>
              <a:rPr lang="en-US" sz="1200" dirty="0" err="1"/>
              <a:t>Ludger.Wessjohann</a:t>
            </a:r>
            <a:r>
              <a:rPr lang="en-US" sz="1200" dirty="0"/>
              <a:t> [a] ipb-halle.de"/&gt;</a:t>
            </a:r>
            <a:br>
              <a:rPr lang="en-US" sz="1200" dirty="0"/>
            </a:br>
            <a:r>
              <a:rPr lang="en-US" sz="1200" dirty="0"/>
              <a:t>        &lt;contact id="ID044" </a:t>
            </a:r>
            <a:r>
              <a:rPr lang="en-US" sz="1200" dirty="0" err="1"/>
              <a:t>fullname</a:t>
            </a:r>
            <a:r>
              <a:rPr lang="en-US" sz="1200" dirty="0"/>
              <a:t>="Mohamed A. </a:t>
            </a:r>
            <a:r>
              <a:rPr lang="en-US" sz="1200" dirty="0" err="1"/>
              <a:t>Farag</a:t>
            </a:r>
            <a:r>
              <a:rPr lang="en-US" sz="1200" dirty="0"/>
              <a:t>" email="mfarag73 [a] yahoo.com"/&gt;</a:t>
            </a:r>
            <a:br>
              <a:rPr lang="en-US" sz="1200" dirty="0"/>
            </a:br>
            <a:r>
              <a:rPr lang="en-US" sz="1200" dirty="0"/>
              <a:t>    &lt;/</a:t>
            </a:r>
            <a:r>
              <a:rPr lang="en-US" sz="1200" dirty="0" err="1"/>
              <a:t>contactList</a:t>
            </a:r>
            <a:r>
              <a:rPr lang="en-US" sz="1200" dirty="0"/>
              <a:t>&gt;</a:t>
            </a:r>
            <a:br>
              <a:rPr lang="en-US" sz="1200" dirty="0"/>
            </a:br>
            <a:r>
              <a:rPr lang="en-US" sz="1200" dirty="0"/>
              <a:t>    &lt;</a:t>
            </a:r>
            <a:r>
              <a:rPr lang="en-US" sz="1200" dirty="0" err="1"/>
              <a:t>sourceFileList</a:t>
            </a:r>
            <a:r>
              <a:rPr lang="en-US" sz="1200" dirty="0"/>
              <a:t> count="2"&gt;</a:t>
            </a:r>
            <a:br>
              <a:rPr lang="en-US" sz="1200" dirty="0"/>
            </a:br>
            <a:r>
              <a:rPr lang="en-US" sz="1200" dirty="0"/>
              <a:t>        &lt;</a:t>
            </a:r>
            <a:r>
              <a:rPr lang="en-US" sz="1200" b="1" dirty="0" err="1"/>
              <a:t>sourceFile</a:t>
            </a:r>
            <a:r>
              <a:rPr lang="en-US" sz="1200" dirty="0"/>
              <a:t> sha1="fd99c095046e2356c7d31154d45353fa79cbc844" </a:t>
            </a:r>
            <a:endParaRPr lang="en-US" sz="1200" dirty="0" smtClean="0"/>
          </a:p>
          <a:p>
            <a:r>
              <a:rPr lang="en-US" sz="1200" dirty="0"/>
              <a:t>	</a:t>
            </a:r>
            <a:r>
              <a:rPr lang="en-US" sz="1200" dirty="0" smtClean="0"/>
              <a:t>location=</a:t>
            </a:r>
            <a:r>
              <a:rPr lang="en-US" sz="1200" dirty="0" smtClean="0">
                <a:hlinkClick r:id="rId2" action="ppaction://hlinkfile"/>
              </a:rPr>
              <a:t>file</a:t>
            </a:r>
            <a:r>
              <a:rPr lang="en-US" sz="1200" dirty="0">
                <a:hlinkClick r:id="rId2" action="ppaction://hlinkfile"/>
              </a:rPr>
              <a:t>:///</a:t>
            </a:r>
            <a:r>
              <a:rPr lang="en-US" sz="1200" dirty="0" smtClean="0">
                <a:hlinkClick r:id="rId2" action="ppaction://hlinkfile"/>
              </a:rPr>
              <a:t>Users/mike/Projects/nmrML/nmrML/examples/IPB_HopExample/FIDs/FAM013_AHTM.PROTON_04.fid/procpar</a:t>
            </a:r>
            <a:endParaRPr lang="en-US" sz="1200" dirty="0" smtClean="0"/>
          </a:p>
          <a:p>
            <a:r>
              <a:rPr lang="en-US" sz="1200" dirty="0" smtClean="0"/>
              <a:t>	 </a:t>
            </a:r>
            <a:r>
              <a:rPr lang="en-US" sz="1200" dirty="0"/>
              <a:t>id="SOURCE_FILE_0" name="</a:t>
            </a:r>
            <a:r>
              <a:rPr lang="en-US" sz="1200" b="1" dirty="0" err="1"/>
              <a:t>procpar</a:t>
            </a:r>
            <a:r>
              <a:rPr lang="en-US" sz="1200" dirty="0"/>
              <a:t>"&gt;</a:t>
            </a:r>
            <a:br>
              <a:rPr lang="en-US" sz="1200" dirty="0"/>
            </a:br>
            <a:r>
              <a:rPr lang="en-US" sz="1200" dirty="0"/>
              <a:t>            &lt;</a:t>
            </a:r>
            <a:r>
              <a:rPr lang="en-US" sz="1200" dirty="0" err="1"/>
              <a:t>cvTerm</a:t>
            </a:r>
            <a:r>
              <a:rPr lang="en-US" sz="1200" dirty="0"/>
              <a:t> </a:t>
            </a:r>
            <a:r>
              <a:rPr lang="en-US" sz="1200" dirty="0" err="1"/>
              <a:t>cvRef</a:t>
            </a:r>
            <a:r>
              <a:rPr lang="en-US" sz="1200" dirty="0"/>
              <a:t>="NMRCV" accession="NMR:1400297" name="Varian VNMR Format"/&gt;</a:t>
            </a:r>
            <a:br>
              <a:rPr lang="en-US" sz="1200" dirty="0"/>
            </a:br>
            <a:r>
              <a:rPr lang="en-US" sz="1200" dirty="0"/>
              <a:t>            &lt;</a:t>
            </a:r>
            <a:r>
              <a:rPr lang="en-US" sz="1200" dirty="0" err="1"/>
              <a:t>cvTerm</a:t>
            </a:r>
            <a:r>
              <a:rPr lang="en-US" sz="1200" dirty="0"/>
              <a:t> </a:t>
            </a:r>
            <a:r>
              <a:rPr lang="en-US" sz="1200" dirty="0" err="1"/>
              <a:t>cvRef</a:t>
            </a:r>
            <a:r>
              <a:rPr lang="en-US" sz="1200" dirty="0"/>
              <a:t>="NMRCV" accession="NMR:1002006" name="acquisition parameter file"/&gt;</a:t>
            </a:r>
            <a:br>
              <a:rPr lang="en-US" sz="1200" dirty="0"/>
            </a:br>
            <a:r>
              <a:rPr lang="en-US" sz="1200" dirty="0"/>
              <a:t>        &lt;/</a:t>
            </a:r>
            <a:r>
              <a:rPr lang="en-US" sz="1200" dirty="0" err="1"/>
              <a:t>sourceFile</a:t>
            </a:r>
            <a:r>
              <a:rPr lang="en-US" sz="1200" dirty="0"/>
              <a:t>&gt;</a:t>
            </a:r>
            <a:br>
              <a:rPr lang="en-US" sz="1200" dirty="0"/>
            </a:br>
            <a:r>
              <a:rPr lang="en-US" sz="1200" dirty="0"/>
              <a:t>        &lt;</a:t>
            </a:r>
            <a:r>
              <a:rPr lang="en-US" sz="1200" dirty="0" err="1"/>
              <a:t>sourceFile</a:t>
            </a:r>
            <a:r>
              <a:rPr lang="en-US" sz="1200" dirty="0"/>
              <a:t> sha1="</a:t>
            </a:r>
            <a:r>
              <a:rPr lang="en-US" sz="1200" dirty="0" smtClean="0"/>
              <a:t>e4ffeb41da28b1e9017e72819252ec6d78f8179f“</a:t>
            </a:r>
          </a:p>
          <a:p>
            <a:r>
              <a:rPr lang="en-US" sz="1200" dirty="0"/>
              <a:t>	</a:t>
            </a:r>
            <a:r>
              <a:rPr lang="en-US" sz="1200" dirty="0" smtClean="0"/>
              <a:t> location=</a:t>
            </a:r>
            <a:r>
              <a:rPr lang="en-US" sz="1200" dirty="0" smtClean="0">
                <a:hlinkClick r:id="rId3" action="ppaction://hlinkfile"/>
              </a:rPr>
              <a:t>file</a:t>
            </a:r>
            <a:r>
              <a:rPr lang="en-US" sz="1200" dirty="0">
                <a:hlinkClick r:id="rId3" action="ppaction://hlinkfile"/>
              </a:rPr>
              <a:t>:///</a:t>
            </a:r>
            <a:r>
              <a:rPr lang="en-US" sz="1200" dirty="0" smtClean="0">
                <a:hlinkClick r:id="rId3" action="ppaction://hlinkfile"/>
              </a:rPr>
              <a:t>Users/mike/Projects/nmrML/nmrML/examples/IPB_HopExample/FIDs/FAM013_AHTM.PROTON_04.fid/fid</a:t>
            </a:r>
            <a:endParaRPr lang="en-US" sz="1200" dirty="0" smtClean="0"/>
          </a:p>
          <a:p>
            <a:r>
              <a:rPr lang="en-US" sz="1200" dirty="0" smtClean="0"/>
              <a:t>	 </a:t>
            </a:r>
            <a:r>
              <a:rPr lang="en-US" sz="1200" dirty="0"/>
              <a:t>id="SOURCE_FILE_1" name="</a:t>
            </a:r>
            <a:r>
              <a:rPr lang="en-US" sz="1200" b="1" dirty="0"/>
              <a:t>fid</a:t>
            </a:r>
            <a:r>
              <a:rPr lang="en-US" sz="1200" dirty="0"/>
              <a:t>"&gt;</a:t>
            </a:r>
            <a:br>
              <a:rPr lang="en-US" sz="1200" dirty="0"/>
            </a:br>
            <a:r>
              <a:rPr lang="en-US" sz="1200" dirty="0"/>
              <a:t>            &lt;</a:t>
            </a:r>
            <a:r>
              <a:rPr lang="en-US" sz="1200" dirty="0" err="1"/>
              <a:t>cvTerm</a:t>
            </a:r>
            <a:r>
              <a:rPr lang="en-US" sz="1200" dirty="0"/>
              <a:t> </a:t>
            </a:r>
            <a:r>
              <a:rPr lang="en-US" sz="1200" dirty="0" err="1"/>
              <a:t>cvRef</a:t>
            </a:r>
            <a:r>
              <a:rPr lang="en-US" sz="1200" dirty="0"/>
              <a:t>="NMRCV" accession="NMR:1400297" name="Varian VNMR Format"/&gt;</a:t>
            </a:r>
            <a:br>
              <a:rPr lang="en-US" sz="1200" dirty="0"/>
            </a:br>
            <a:r>
              <a:rPr lang="en-US" sz="1200" dirty="0"/>
              <a:t>            &lt;</a:t>
            </a:r>
            <a:r>
              <a:rPr lang="en-US" sz="1200" dirty="0" err="1"/>
              <a:t>cvTerm</a:t>
            </a:r>
            <a:r>
              <a:rPr lang="en-US" sz="1200" dirty="0"/>
              <a:t> </a:t>
            </a:r>
            <a:r>
              <a:rPr lang="en-US" sz="1200" dirty="0" err="1"/>
              <a:t>cvRef</a:t>
            </a:r>
            <a:r>
              <a:rPr lang="en-US" sz="1200" dirty="0"/>
              <a:t>="NMRCV" accession="NMR:1400119" name="FID file"/&gt;</a:t>
            </a:r>
            <a:br>
              <a:rPr lang="en-US" sz="1200" dirty="0"/>
            </a:br>
            <a:r>
              <a:rPr lang="en-US" sz="1200" dirty="0"/>
              <a:t>        &lt;/</a:t>
            </a:r>
            <a:r>
              <a:rPr lang="en-US" sz="1200" dirty="0" err="1"/>
              <a:t>sourceFile</a:t>
            </a:r>
            <a:r>
              <a:rPr lang="en-US" sz="1200" dirty="0"/>
              <a:t>&gt;</a:t>
            </a:r>
            <a:br>
              <a:rPr lang="en-US" sz="1200" dirty="0"/>
            </a:br>
            <a:r>
              <a:rPr lang="en-US" sz="1200" dirty="0"/>
              <a:t>    &lt;/</a:t>
            </a:r>
            <a:r>
              <a:rPr lang="en-US" sz="1200" dirty="0" err="1"/>
              <a:t>sourceFileList</a:t>
            </a:r>
            <a:r>
              <a:rPr lang="en-US" sz="1200" dirty="0"/>
              <a:t>&gt;</a:t>
            </a:r>
            <a:br>
              <a:rPr lang="en-US" sz="1200" dirty="0"/>
            </a:br>
            <a:r>
              <a:rPr lang="en-US" sz="1200" dirty="0"/>
              <a:t>    &lt;</a:t>
            </a:r>
            <a:r>
              <a:rPr lang="en-US" sz="1200" dirty="0" err="1"/>
              <a:t>softwareList</a:t>
            </a:r>
            <a:r>
              <a:rPr lang="en-US" sz="1200" dirty="0"/>
              <a:t> count="1"&gt;</a:t>
            </a:r>
            <a:br>
              <a:rPr lang="en-US" sz="1200" dirty="0"/>
            </a:br>
            <a:r>
              <a:rPr lang="en-US" sz="1200" dirty="0"/>
              <a:t>        &lt;</a:t>
            </a:r>
            <a:r>
              <a:rPr lang="en-US" sz="1200" b="1" dirty="0"/>
              <a:t>software</a:t>
            </a:r>
            <a:r>
              <a:rPr lang="en-US" sz="1200" dirty="0"/>
              <a:t> </a:t>
            </a:r>
            <a:r>
              <a:rPr lang="en-US" sz="1200" dirty="0" err="1"/>
              <a:t>cvRef</a:t>
            </a:r>
            <a:r>
              <a:rPr lang="en-US" sz="1200" dirty="0"/>
              <a:t>="NMRCV" accession="NMR:1000277" name="</a:t>
            </a:r>
            <a:r>
              <a:rPr lang="en-US" sz="1200" dirty="0" err="1"/>
              <a:t>VnmrJ</a:t>
            </a:r>
            <a:r>
              <a:rPr lang="en-US" sz="1200" dirty="0"/>
              <a:t> software" version="2.2C" id="SOFTWARE_1"/&gt;</a:t>
            </a:r>
            <a:br>
              <a:rPr lang="en-US" sz="1200" dirty="0"/>
            </a:br>
            <a:r>
              <a:rPr lang="en-US" sz="1200" dirty="0"/>
              <a:t>    &lt;/</a:t>
            </a:r>
            <a:r>
              <a:rPr lang="en-US" sz="1200" dirty="0" err="1"/>
              <a:t>softwareList</a:t>
            </a:r>
            <a:r>
              <a:rPr lang="en-US" sz="1200" dirty="0" smtClean="0"/>
              <a:t>&gt;</a:t>
            </a:r>
          </a:p>
        </p:txBody>
      </p:sp>
      <p:sp>
        <p:nvSpPr>
          <p:cNvPr id="3" name="Titel 1"/>
          <p:cNvSpPr txBox="1">
            <a:spLocks/>
          </p:cNvSpPr>
          <p:nvPr/>
        </p:nvSpPr>
        <p:spPr>
          <a:xfrm>
            <a:off x="4134918" y="252677"/>
            <a:ext cx="4589534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de-DE" sz="3200" dirty="0" err="1" smtClean="0"/>
              <a:t>nmrML</a:t>
            </a:r>
            <a:r>
              <a:rPr lang="de-DE" sz="3200" dirty="0" smtClean="0"/>
              <a:t> </a:t>
            </a:r>
            <a:r>
              <a:rPr lang="de-DE" sz="3200" dirty="0" err="1" smtClean="0"/>
              <a:t>example</a:t>
            </a:r>
            <a:r>
              <a:rPr lang="de-DE" sz="3200" dirty="0" smtClean="0"/>
              <a:t> </a:t>
            </a:r>
            <a:r>
              <a:rPr lang="de-DE" sz="3200" dirty="0" err="1" smtClean="0"/>
              <a:t>instance</a:t>
            </a:r>
            <a:endParaRPr lang="de-DE" sz="3200" dirty="0"/>
          </a:p>
          <a:p>
            <a:pPr algn="l"/>
            <a:r>
              <a:rPr lang="de-DE" sz="2000" dirty="0" smtClean="0"/>
              <a:t>The </a:t>
            </a:r>
            <a:r>
              <a:rPr lang="de-DE" sz="2000" dirty="0" err="1" smtClean="0"/>
              <a:t>Full</a:t>
            </a:r>
            <a:r>
              <a:rPr lang="de-DE" sz="2000" dirty="0" smtClean="0"/>
              <a:t> Monty </a:t>
            </a:r>
            <a:endParaRPr lang="en-US" sz="20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CC923-335D-4D34-A021-F107813AFFC8}" type="datetime1">
              <a:rPr lang="en-US" smtClean="0"/>
              <a:t>4/17/2014</a:t>
            </a:fld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16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A9D5C-B110-4047-A71B-C6475C42EABA}" type="datetime1">
              <a:rPr lang="en-US" smtClean="0"/>
              <a:t>4/17/2014</a:t>
            </a:fld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Rechteck 4"/>
          <p:cNvSpPr/>
          <p:nvPr/>
        </p:nvSpPr>
        <p:spPr>
          <a:xfrm>
            <a:off x="273090" y="1198420"/>
            <a:ext cx="8597822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 &lt;</a:t>
            </a:r>
            <a:r>
              <a:rPr lang="en-US" sz="1200" dirty="0" err="1"/>
              <a:t>instrumentConfigurationList</a:t>
            </a:r>
            <a:r>
              <a:rPr lang="en-US" sz="1200" dirty="0"/>
              <a:t> count="4"&gt;</a:t>
            </a:r>
            <a:br>
              <a:rPr lang="en-US" sz="1200" dirty="0"/>
            </a:br>
            <a:r>
              <a:rPr lang="en-US" sz="1200" dirty="0"/>
              <a:t>        </a:t>
            </a:r>
            <a:r>
              <a:rPr lang="en-US" sz="1200" b="1" dirty="0"/>
              <a:t>&lt;</a:t>
            </a:r>
            <a:r>
              <a:rPr lang="en-US" sz="1200" b="1" dirty="0" err="1"/>
              <a:t>instrumentConfiguration</a:t>
            </a:r>
            <a:r>
              <a:rPr lang="en-US" sz="1200" b="1" dirty="0"/>
              <a:t> </a:t>
            </a:r>
            <a:r>
              <a:rPr lang="en-US" sz="1200" dirty="0"/>
              <a:t>id="INST_CONFIG_1"&gt;</a:t>
            </a:r>
            <a:br>
              <a:rPr lang="en-US" sz="1200" dirty="0"/>
            </a:br>
            <a:r>
              <a:rPr lang="en-US" sz="1200" dirty="0"/>
              <a:t>            &lt;</a:t>
            </a:r>
            <a:r>
              <a:rPr lang="en-US" sz="1200" dirty="0" err="1"/>
              <a:t>cvTerm</a:t>
            </a:r>
            <a:r>
              <a:rPr lang="en-US" sz="1200" dirty="0"/>
              <a:t> </a:t>
            </a:r>
            <a:r>
              <a:rPr lang="en-US" sz="1200" dirty="0" err="1"/>
              <a:t>cvRef</a:t>
            </a:r>
            <a:r>
              <a:rPr lang="en-US" sz="1200" dirty="0"/>
              <a:t>="NMRCV" accession="NMR:1400234" name="</a:t>
            </a:r>
            <a:r>
              <a:rPr lang="en-US" sz="1200" b="1" dirty="0"/>
              <a:t>Varian NMR instrument</a:t>
            </a:r>
            <a:r>
              <a:rPr lang="en-US" sz="1200" dirty="0"/>
              <a:t>"/&gt;</a:t>
            </a:r>
            <a:br>
              <a:rPr lang="en-US" sz="1200" dirty="0"/>
            </a:br>
            <a:r>
              <a:rPr lang="en-US" sz="1200" dirty="0"/>
              <a:t>            &lt;</a:t>
            </a:r>
            <a:r>
              <a:rPr lang="en-US" sz="1200" dirty="0" err="1"/>
              <a:t>cvTerm</a:t>
            </a:r>
            <a:r>
              <a:rPr lang="en-US" sz="1200" dirty="0"/>
              <a:t> </a:t>
            </a:r>
            <a:r>
              <a:rPr lang="en-US" sz="1200" dirty="0" err="1"/>
              <a:t>cvRef</a:t>
            </a:r>
            <a:r>
              <a:rPr lang="en-US" sz="1200" dirty="0"/>
              <a:t>="NMRCV" accession="NMR:1000235" name="Varian probe"/&gt;</a:t>
            </a:r>
            <a:br>
              <a:rPr lang="en-US" sz="1200" dirty="0"/>
            </a:br>
            <a:r>
              <a:rPr lang="en-US" sz="1200" dirty="0"/>
              <a:t>            &lt;</a:t>
            </a:r>
            <a:r>
              <a:rPr lang="en-US" sz="1200" dirty="0" err="1"/>
              <a:t>cvTerm</a:t>
            </a:r>
            <a:r>
              <a:rPr lang="en-US" sz="1200" dirty="0"/>
              <a:t> </a:t>
            </a:r>
            <a:r>
              <a:rPr lang="en-US" sz="1200" dirty="0" err="1"/>
              <a:t>cvRef</a:t>
            </a:r>
            <a:r>
              <a:rPr lang="en-US" sz="1200" dirty="0"/>
              <a:t>="NMRCV" accession="NMR:1400234" name="Varian NMR instrument"/&gt;</a:t>
            </a:r>
            <a:br>
              <a:rPr lang="en-US" sz="1200" dirty="0"/>
            </a:br>
            <a:r>
              <a:rPr lang="en-US" sz="1200" dirty="0"/>
              <a:t>            &lt;</a:t>
            </a:r>
            <a:r>
              <a:rPr lang="en-US" sz="1200" dirty="0" err="1"/>
              <a:t>cvTerm</a:t>
            </a:r>
            <a:r>
              <a:rPr lang="en-US" sz="1200" dirty="0"/>
              <a:t> </a:t>
            </a:r>
            <a:r>
              <a:rPr lang="en-US" sz="1200" dirty="0" err="1"/>
              <a:t>cvRef</a:t>
            </a:r>
            <a:r>
              <a:rPr lang="en-US" sz="1200" dirty="0"/>
              <a:t>="NMRCV" accession="NMR:1000236" name="</a:t>
            </a:r>
            <a:r>
              <a:rPr lang="en-US" sz="1200" b="1" dirty="0"/>
              <a:t>5mm HCN probe</a:t>
            </a:r>
            <a:r>
              <a:rPr lang="en-US" sz="1200" dirty="0"/>
              <a:t>"/&gt;</a:t>
            </a:r>
            <a:br>
              <a:rPr lang="en-US" sz="1200" dirty="0"/>
            </a:br>
            <a:r>
              <a:rPr lang="en-US" sz="1200" dirty="0"/>
              <a:t>        &lt;/</a:t>
            </a:r>
            <a:r>
              <a:rPr lang="en-US" sz="1200" dirty="0" err="1"/>
              <a:t>instrumentConfiguration</a:t>
            </a:r>
            <a:r>
              <a:rPr lang="en-US" sz="1200" dirty="0"/>
              <a:t>&gt;</a:t>
            </a:r>
            <a:br>
              <a:rPr lang="en-US" sz="1200" dirty="0"/>
            </a:br>
            <a:r>
              <a:rPr lang="en-US" sz="1200" dirty="0"/>
              <a:t>    &lt;/</a:t>
            </a:r>
            <a:r>
              <a:rPr lang="en-US" sz="1200" dirty="0" err="1"/>
              <a:t>instrumentConfigurationList</a:t>
            </a:r>
            <a:r>
              <a:rPr lang="en-US" sz="1200" dirty="0" smtClean="0"/>
              <a:t>&gt;</a:t>
            </a:r>
          </a:p>
          <a:p>
            <a:r>
              <a:rPr lang="en-US" sz="1200" b="1" dirty="0"/>
              <a:t> &lt;acquisition&gt;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        &lt;acquisition1D&gt;</a:t>
            </a:r>
            <a:br>
              <a:rPr lang="en-US" sz="1200" dirty="0"/>
            </a:br>
            <a:r>
              <a:rPr lang="en-US" sz="1200" dirty="0"/>
              <a:t>            &lt;</a:t>
            </a:r>
            <a:r>
              <a:rPr lang="en-US" sz="1200" dirty="0" err="1"/>
              <a:t>acquisitionParameterSet</a:t>
            </a:r>
            <a:r>
              <a:rPr lang="en-US" sz="1200" dirty="0"/>
              <a:t> </a:t>
            </a:r>
            <a:r>
              <a:rPr lang="en-US" sz="1200" dirty="0" err="1"/>
              <a:t>numberOfScans</a:t>
            </a:r>
            <a:r>
              <a:rPr lang="en-US" sz="1200" dirty="0"/>
              <a:t>="160" </a:t>
            </a:r>
            <a:r>
              <a:rPr lang="en-US" sz="1200" dirty="0" err="1"/>
              <a:t>numberOfSteadyStateScans</a:t>
            </a:r>
            <a:r>
              <a:rPr lang="en-US" sz="1200" dirty="0"/>
              <a:t>="0"&gt;</a:t>
            </a:r>
            <a:br>
              <a:rPr lang="en-US" sz="1200" dirty="0"/>
            </a:br>
            <a:r>
              <a:rPr lang="en-US" sz="1200" dirty="0"/>
              <a:t>                &lt;</a:t>
            </a:r>
            <a:r>
              <a:rPr lang="en-US" sz="1200" dirty="0" err="1"/>
              <a:t>sampleAcquisitionTemperature</a:t>
            </a:r>
            <a:r>
              <a:rPr lang="en-US" sz="1200" dirty="0"/>
              <a:t> </a:t>
            </a:r>
            <a:r>
              <a:rPr lang="en-US" sz="1200" dirty="0" err="1"/>
              <a:t>unitName</a:t>
            </a:r>
            <a:r>
              <a:rPr lang="en-US" sz="1200" dirty="0"/>
              <a:t>="kelvin" </a:t>
            </a:r>
            <a:r>
              <a:rPr lang="en-US" sz="1200" dirty="0" err="1"/>
              <a:t>unitCvRef</a:t>
            </a:r>
            <a:r>
              <a:rPr lang="en-US" sz="1200" dirty="0"/>
              <a:t>="UO" value="299.15" </a:t>
            </a:r>
            <a:r>
              <a:rPr lang="en-US" sz="1200" dirty="0" err="1"/>
              <a:t>unitAccession</a:t>
            </a:r>
            <a:r>
              <a:rPr lang="en-US" sz="1200" dirty="0"/>
              <a:t>="UO:0000012"/&gt;</a:t>
            </a:r>
            <a:br>
              <a:rPr lang="en-US" sz="1200" dirty="0"/>
            </a:br>
            <a:r>
              <a:rPr lang="en-US" sz="1200" dirty="0"/>
              <a:t>                &lt;</a:t>
            </a:r>
            <a:r>
              <a:rPr lang="en-US" sz="1200" dirty="0" err="1"/>
              <a:t>spinningRate</a:t>
            </a:r>
            <a:r>
              <a:rPr lang="en-US" sz="1200" dirty="0"/>
              <a:t> </a:t>
            </a:r>
            <a:r>
              <a:rPr lang="en-US" sz="1200" dirty="0" err="1"/>
              <a:t>unitName</a:t>
            </a:r>
            <a:r>
              <a:rPr lang="en-US" sz="1200" dirty="0"/>
              <a:t>="hertz" </a:t>
            </a:r>
            <a:r>
              <a:rPr lang="en-US" sz="1200" dirty="0" err="1"/>
              <a:t>unitCvRef</a:t>
            </a:r>
            <a:r>
              <a:rPr lang="en-US" sz="1200" dirty="0"/>
              <a:t>="UO" value="0" </a:t>
            </a:r>
            <a:r>
              <a:rPr lang="en-US" sz="1200" dirty="0" err="1"/>
              <a:t>unitAccession</a:t>
            </a:r>
            <a:r>
              <a:rPr lang="en-US" sz="1200" dirty="0"/>
              <a:t>="UO:0000106"/&gt;</a:t>
            </a:r>
            <a:br>
              <a:rPr lang="en-US" sz="1200" dirty="0"/>
            </a:br>
            <a:r>
              <a:rPr lang="en-US" sz="1200" dirty="0"/>
              <a:t>                &lt;</a:t>
            </a:r>
            <a:r>
              <a:rPr lang="en-US" sz="1200" dirty="0" err="1"/>
              <a:t>relaxationDelay</a:t>
            </a:r>
            <a:r>
              <a:rPr lang="en-US" sz="1200" dirty="0"/>
              <a:t> </a:t>
            </a:r>
            <a:r>
              <a:rPr lang="en-US" sz="1200" dirty="0" err="1"/>
              <a:t>unitName</a:t>
            </a:r>
            <a:r>
              <a:rPr lang="en-US" sz="1200" dirty="0"/>
              <a:t>="second" </a:t>
            </a:r>
            <a:r>
              <a:rPr lang="en-US" sz="1200" dirty="0" err="1"/>
              <a:t>unitCvRef</a:t>
            </a:r>
            <a:r>
              <a:rPr lang="en-US" sz="1200" dirty="0"/>
              <a:t>="UO" value="22.2737024" </a:t>
            </a:r>
            <a:r>
              <a:rPr lang="en-US" sz="1200" dirty="0" err="1"/>
              <a:t>unitAccession</a:t>
            </a:r>
            <a:r>
              <a:rPr lang="en-US" sz="1200" dirty="0"/>
              <a:t>="UO:0000010"/&gt;</a:t>
            </a:r>
            <a:br>
              <a:rPr lang="en-US" sz="1200" dirty="0"/>
            </a:br>
            <a:r>
              <a:rPr lang="en-US" sz="1200" dirty="0"/>
              <a:t>                &lt;</a:t>
            </a:r>
            <a:r>
              <a:rPr lang="en-US" sz="1200" dirty="0" err="1"/>
              <a:t>pulseSequence</a:t>
            </a:r>
            <a:r>
              <a:rPr lang="en-US" sz="1200" dirty="0"/>
              <a:t>/&gt;</a:t>
            </a:r>
            <a:br>
              <a:rPr lang="en-US" sz="1200" dirty="0"/>
            </a:br>
            <a:r>
              <a:rPr lang="en-US" sz="1200" dirty="0"/>
              <a:t>                &lt;</a:t>
            </a:r>
            <a:r>
              <a:rPr lang="en-US" sz="1200" dirty="0" err="1"/>
              <a:t>DirectDimensionParameterSet</a:t>
            </a:r>
            <a:r>
              <a:rPr lang="en-US" sz="1200" dirty="0"/>
              <a:t> </a:t>
            </a:r>
            <a:r>
              <a:rPr lang="en-US" sz="1200" dirty="0" err="1"/>
              <a:t>numberOfDataPoints</a:t>
            </a:r>
            <a:r>
              <a:rPr lang="en-US" sz="1200" dirty="0"/>
              <a:t>="65536" decoupled="false"&gt;</a:t>
            </a:r>
            <a:br>
              <a:rPr lang="en-US" sz="1200" dirty="0"/>
            </a:br>
            <a:r>
              <a:rPr lang="en-US" sz="1200" b="1" dirty="0"/>
              <a:t>                    &lt;</a:t>
            </a:r>
            <a:r>
              <a:rPr lang="en-US" sz="1200" b="1" dirty="0" err="1"/>
              <a:t>acquisitionNucleus</a:t>
            </a:r>
            <a:r>
              <a:rPr lang="en-US" sz="1200" b="1" dirty="0"/>
              <a:t> </a:t>
            </a:r>
            <a:r>
              <a:rPr lang="en-US" sz="1200" b="1" dirty="0" err="1"/>
              <a:t>cvRef</a:t>
            </a:r>
            <a:r>
              <a:rPr lang="en-US" sz="1200" b="1" dirty="0"/>
              <a:t>="NMRCV" accession="NMR:1400151" name="1H"/&gt;</a:t>
            </a:r>
            <a:br>
              <a:rPr lang="en-US" sz="1200" b="1" dirty="0"/>
            </a:br>
            <a:r>
              <a:rPr lang="en-US" sz="1200" dirty="0"/>
              <a:t>                    &lt;gammaB1PulseFieldStrength </a:t>
            </a:r>
            <a:r>
              <a:rPr lang="en-US" sz="1200" dirty="0" err="1"/>
              <a:t>unitName</a:t>
            </a:r>
            <a:r>
              <a:rPr lang="en-US" sz="1200" dirty="0"/>
              <a:t>="hertz" </a:t>
            </a:r>
            <a:r>
              <a:rPr lang="en-US" sz="1200" dirty="0" err="1"/>
              <a:t>unitCvRef</a:t>
            </a:r>
            <a:r>
              <a:rPr lang="en-US" sz="1200" dirty="0"/>
              <a:t>="UO" value="34482.7586207" </a:t>
            </a:r>
            <a:r>
              <a:rPr lang="en-US" sz="1200" dirty="0" smtClean="0"/>
              <a:t>	</a:t>
            </a:r>
            <a:r>
              <a:rPr lang="en-US" sz="1200" dirty="0" err="1" smtClean="0"/>
              <a:t>unitAccession</a:t>
            </a:r>
            <a:r>
              <a:rPr lang="en-US" sz="1200" dirty="0"/>
              <a:t>="UO:0000106"/&gt;</a:t>
            </a:r>
            <a:br>
              <a:rPr lang="en-US" sz="1200" dirty="0"/>
            </a:br>
            <a:r>
              <a:rPr lang="en-US" sz="1200" b="1" dirty="0"/>
              <a:t>                    &lt;</a:t>
            </a:r>
            <a:r>
              <a:rPr lang="en-US" sz="1200" b="1" dirty="0" err="1"/>
              <a:t>irradiationFrequency</a:t>
            </a:r>
            <a:r>
              <a:rPr lang="en-US" sz="1200" b="1" dirty="0"/>
              <a:t> </a:t>
            </a:r>
            <a:r>
              <a:rPr lang="en-US" sz="1200" b="1" dirty="0" err="1"/>
              <a:t>unitName</a:t>
            </a:r>
            <a:r>
              <a:rPr lang="en-US" sz="1200" b="1" dirty="0"/>
              <a:t>="hertz" </a:t>
            </a:r>
            <a:r>
              <a:rPr lang="en-US" sz="1200" b="1" dirty="0" err="1"/>
              <a:t>unitCvRef</a:t>
            </a:r>
            <a:r>
              <a:rPr lang="en-US" sz="1200" b="1" dirty="0"/>
              <a:t>="UO" value="599.8311617" </a:t>
            </a:r>
            <a:r>
              <a:rPr lang="en-US" sz="1200" b="1" dirty="0" err="1"/>
              <a:t>unitAccession</a:t>
            </a:r>
            <a:r>
              <a:rPr lang="en-US" sz="1200" b="1" dirty="0"/>
              <a:t>="UO:0000106"/&gt;</a:t>
            </a:r>
            <a:br>
              <a:rPr lang="en-US" sz="1200" b="1" dirty="0"/>
            </a:br>
            <a:r>
              <a:rPr lang="en-US" sz="1200" dirty="0"/>
              <a:t>                &lt;/</a:t>
            </a:r>
            <a:r>
              <a:rPr lang="en-US" sz="1200" dirty="0" err="1"/>
              <a:t>DirectDimensionParameterSet</a:t>
            </a:r>
            <a:r>
              <a:rPr lang="en-US" sz="1200" dirty="0"/>
              <a:t>&gt;</a:t>
            </a:r>
            <a:br>
              <a:rPr lang="en-US" sz="1200" dirty="0"/>
            </a:br>
            <a:r>
              <a:rPr lang="en-US" sz="1200" dirty="0"/>
              <a:t>            &lt;/</a:t>
            </a:r>
            <a:r>
              <a:rPr lang="en-US" sz="1200" dirty="0" err="1"/>
              <a:t>acquisitionParameterSet</a:t>
            </a:r>
            <a:r>
              <a:rPr lang="en-US" sz="1200" dirty="0"/>
              <a:t>&gt;</a:t>
            </a:r>
            <a:br>
              <a:rPr lang="en-US" sz="1200" dirty="0"/>
            </a:br>
            <a:r>
              <a:rPr lang="en-US" sz="1200" dirty="0"/>
              <a:t>            &lt;</a:t>
            </a:r>
            <a:r>
              <a:rPr lang="en-US" sz="1200" b="1" dirty="0" err="1"/>
              <a:t>fidData</a:t>
            </a:r>
            <a:r>
              <a:rPr lang="en-US" sz="1200" b="1" dirty="0"/>
              <a:t> </a:t>
            </a:r>
            <a:r>
              <a:rPr lang="en-US" sz="1200" dirty="0" err="1"/>
              <a:t>byteFormat</a:t>
            </a:r>
            <a:r>
              <a:rPr lang="en-US" sz="1200" dirty="0"/>
              <a:t>="Complex128" </a:t>
            </a:r>
            <a:r>
              <a:rPr lang="en-US" sz="1200" dirty="0" err="1"/>
              <a:t>encodedLength</a:t>
            </a:r>
            <a:r>
              <a:rPr lang="en-US" sz="1200" dirty="0"/>
              <a:t>="324160" compressed="true"&gt;</a:t>
            </a:r>
            <a:r>
              <a:rPr lang="en-US" sz="1200" dirty="0" smtClean="0"/>
              <a:t>eJwMl4dfzl8Ux7U3lYZKy0qiomQ</a:t>
            </a:r>
            <a:r>
              <a:rPr lang="en-US" sz="1200" dirty="0"/>
              <a:t>	</a:t>
            </a:r>
            <a:r>
              <a:rPr lang="en-US" sz="1200" dirty="0" smtClean="0"/>
              <a:t>[…]&lt;/</a:t>
            </a:r>
            <a:r>
              <a:rPr lang="en-US" sz="1200" dirty="0" err="1"/>
              <a:t>fidData</a:t>
            </a:r>
            <a:r>
              <a:rPr lang="en-US" sz="1200" dirty="0"/>
              <a:t>&gt;</a:t>
            </a:r>
            <a:br>
              <a:rPr lang="en-US" sz="1200" dirty="0"/>
            </a:br>
            <a:r>
              <a:rPr lang="en-US" sz="1200" dirty="0"/>
              <a:t>        &lt;/acquisition1D&gt;</a:t>
            </a:r>
            <a:br>
              <a:rPr lang="en-US" sz="1200" dirty="0"/>
            </a:br>
            <a:r>
              <a:rPr lang="en-US" sz="1200" dirty="0"/>
              <a:t>    &lt;/acquisition&gt;</a:t>
            </a:r>
            <a:br>
              <a:rPr lang="en-US" sz="1200" dirty="0"/>
            </a:br>
            <a:r>
              <a:rPr lang="en-US" sz="1200" dirty="0"/>
              <a:t>&lt;/</a:t>
            </a:r>
            <a:r>
              <a:rPr lang="en-US" sz="1200" dirty="0" err="1"/>
              <a:t>nmrML</a:t>
            </a:r>
            <a:r>
              <a:rPr lang="en-US" sz="1200" dirty="0"/>
              <a:t>&gt;</a:t>
            </a: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91153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3598572" y="5250543"/>
            <a:ext cx="2016919" cy="81441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hteck 11"/>
          <p:cNvSpPr/>
          <p:nvPr/>
        </p:nvSpPr>
        <p:spPr>
          <a:xfrm>
            <a:off x="3891751" y="3563276"/>
            <a:ext cx="1230854" cy="35613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hteck 10"/>
          <p:cNvSpPr/>
          <p:nvPr/>
        </p:nvSpPr>
        <p:spPr>
          <a:xfrm>
            <a:off x="2728089" y="1677200"/>
            <a:ext cx="3684012" cy="64063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705" y="402250"/>
            <a:ext cx="9058779" cy="994172"/>
          </a:xfrm>
        </p:spPr>
        <p:txBody>
          <a:bodyPr>
            <a:noAutofit/>
          </a:bodyPr>
          <a:lstStyle/>
          <a:p>
            <a:r>
              <a:rPr lang="de-DE" sz="3600" dirty="0"/>
              <a:t>Parser </a:t>
            </a:r>
            <a:r>
              <a:rPr lang="de-DE" sz="3600" dirty="0" smtClean="0"/>
              <a:t>Workflows &amp; Format </a:t>
            </a:r>
            <a:r>
              <a:rPr lang="de-DE" sz="3600" dirty="0" err="1"/>
              <a:t>C</a:t>
            </a:r>
            <a:r>
              <a:rPr lang="de-DE" sz="3600" dirty="0" err="1" smtClean="0"/>
              <a:t>onversions</a:t>
            </a:r>
            <a:endParaRPr lang="en-US" sz="36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856251" y="1783095"/>
            <a:ext cx="3555850" cy="5923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3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Proprietary</a:t>
            </a:r>
            <a:r>
              <a:rPr lang="de-DE" sz="23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23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Vendor</a:t>
            </a:r>
            <a:r>
              <a:rPr lang="de-DE" sz="23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Formats</a:t>
            </a:r>
            <a:endParaRPr lang="en-US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739639" y="4337935"/>
            <a:ext cx="2715409" cy="533552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b="1" dirty="0" err="1"/>
              <a:t>nmrIO</a:t>
            </a:r>
            <a:r>
              <a:rPr lang="de-DE" sz="1600" b="1" dirty="0"/>
              <a:t> </a:t>
            </a:r>
            <a:r>
              <a:rPr lang="de-DE" sz="1600" b="1" dirty="0" smtClean="0"/>
              <a:t> R </a:t>
            </a:r>
            <a:r>
              <a:rPr lang="de-DE" sz="1600" b="1" dirty="0" err="1" smtClean="0"/>
              <a:t>package</a:t>
            </a:r>
            <a:r>
              <a:rPr lang="de-DE" sz="1600" b="1" dirty="0" smtClean="0"/>
              <a:t> </a:t>
            </a:r>
          </a:p>
          <a:p>
            <a:pPr marL="0" indent="0">
              <a:buNone/>
            </a:pPr>
            <a:r>
              <a:rPr lang="de-DE" sz="1275" dirty="0" smtClean="0"/>
              <a:t>S</a:t>
            </a:r>
            <a:r>
              <a:rPr lang="de-DE" sz="1275" dirty="0"/>
              <a:t>. </a:t>
            </a:r>
            <a:r>
              <a:rPr lang="de-DE" sz="1275" dirty="0" smtClean="0"/>
              <a:t>Neumann, Halle</a:t>
            </a:r>
            <a:endParaRPr lang="en-US" sz="1275" dirty="0"/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4876800" y="2577520"/>
            <a:ext cx="1525526" cy="77025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b="1" dirty="0" smtClean="0"/>
              <a:t>Python </a:t>
            </a:r>
            <a:r>
              <a:rPr lang="de-DE" sz="1600" b="1" dirty="0" err="1" smtClean="0"/>
              <a:t>parser</a:t>
            </a:r>
            <a:r>
              <a:rPr lang="de-DE" sz="1600" b="1" dirty="0" smtClean="0"/>
              <a:t> </a:t>
            </a:r>
            <a:r>
              <a:rPr lang="de-DE" sz="1600" dirty="0" err="1" smtClean="0"/>
              <a:t>Varian</a:t>
            </a:r>
            <a:endParaRPr lang="de-DE" sz="1600" dirty="0" smtClean="0"/>
          </a:p>
          <a:p>
            <a:pPr marL="0" indent="0">
              <a:buNone/>
            </a:pPr>
            <a:r>
              <a:rPr lang="de-DE" sz="1600" b="1" dirty="0" smtClean="0"/>
              <a:t> </a:t>
            </a:r>
            <a:r>
              <a:rPr lang="de-DE" sz="1200" dirty="0" smtClean="0"/>
              <a:t>M</a:t>
            </a:r>
            <a:r>
              <a:rPr lang="de-DE" sz="1200" dirty="0"/>
              <a:t>. Wilson</a:t>
            </a:r>
            <a:r>
              <a:rPr lang="de-DE" sz="1200" b="1" dirty="0" smtClean="0"/>
              <a:t>, </a:t>
            </a:r>
            <a:r>
              <a:rPr lang="de-DE" sz="1200" dirty="0" smtClean="0"/>
              <a:t>Alberta</a:t>
            </a:r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3924188" y="3603307"/>
            <a:ext cx="1230854" cy="31193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500" b="1" i="1" dirty="0" smtClean="0"/>
              <a:t>Open </a:t>
            </a:r>
            <a:r>
              <a:rPr lang="de-DE" sz="1500" b="1" i="1" dirty="0" err="1" smtClean="0"/>
              <a:t>nmrML</a:t>
            </a:r>
            <a:endParaRPr lang="en-US" sz="2100" b="1" i="1" dirty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3643635" y="5277229"/>
            <a:ext cx="1844404" cy="989025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500" b="1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Statistical </a:t>
            </a:r>
            <a:r>
              <a:rPr lang="de-DE" sz="1500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processing</a:t>
            </a:r>
            <a:endParaRPr lang="de-DE" sz="1500" b="1" i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de-DE" sz="1500" i="1" dirty="0" smtClean="0"/>
              <a:t>R</a:t>
            </a:r>
            <a:r>
              <a:rPr lang="de-DE" sz="1500" i="1" dirty="0"/>
              <a:t>, </a:t>
            </a:r>
            <a:r>
              <a:rPr lang="de-DE" sz="1500" i="1" dirty="0" err="1"/>
              <a:t>rNMR</a:t>
            </a:r>
            <a:r>
              <a:rPr lang="de-DE" sz="1500" i="1" dirty="0"/>
              <a:t>, Batman</a:t>
            </a:r>
            <a:endParaRPr lang="en-US" sz="2100" i="1" dirty="0"/>
          </a:p>
        </p:txBody>
      </p:sp>
      <p:sp>
        <p:nvSpPr>
          <p:cNvPr id="10" name="Inhaltsplatzhalter 2"/>
          <p:cNvSpPr txBox="1">
            <a:spLocks/>
          </p:cNvSpPr>
          <p:nvPr/>
        </p:nvSpPr>
        <p:spPr>
          <a:xfrm>
            <a:off x="2816459" y="2595654"/>
            <a:ext cx="1472353" cy="63283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b="1" dirty="0" smtClean="0"/>
              <a:t>JAVA </a:t>
            </a:r>
            <a:r>
              <a:rPr lang="de-DE" sz="1600" b="1" dirty="0" err="1" smtClean="0"/>
              <a:t>parser</a:t>
            </a:r>
            <a:r>
              <a:rPr lang="de-DE" sz="1600" b="1" dirty="0" smtClean="0"/>
              <a:t> </a:t>
            </a:r>
            <a:r>
              <a:rPr lang="de-DE" sz="1600" dirty="0" err="1" smtClean="0"/>
              <a:t>Bruker</a:t>
            </a:r>
            <a:endParaRPr lang="de-DE" sz="1200" i="1" dirty="0" smtClean="0"/>
          </a:p>
          <a:p>
            <a:pPr marL="0" indent="0">
              <a:buNone/>
            </a:pPr>
            <a:r>
              <a:rPr lang="de-DE" sz="1200" dirty="0" smtClean="0"/>
              <a:t>D</a:t>
            </a:r>
            <a:r>
              <a:rPr lang="de-DE" sz="1200" dirty="0"/>
              <a:t>. Jacobs</a:t>
            </a:r>
            <a:r>
              <a:rPr lang="de-DE" sz="1200" dirty="0" smtClean="0"/>
              <a:t>, Bordeaux</a:t>
            </a:r>
          </a:p>
        </p:txBody>
      </p:sp>
      <p:sp>
        <p:nvSpPr>
          <p:cNvPr id="14" name="Pfeil nach unten 13"/>
          <p:cNvSpPr/>
          <p:nvPr/>
        </p:nvSpPr>
        <p:spPr>
          <a:xfrm>
            <a:off x="4396740" y="2431530"/>
            <a:ext cx="285750" cy="10006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Pfeil nach unten 14"/>
          <p:cNvSpPr/>
          <p:nvPr/>
        </p:nvSpPr>
        <p:spPr>
          <a:xfrm>
            <a:off x="4396740" y="4106470"/>
            <a:ext cx="285750" cy="10006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Pfeil nach unten 15"/>
          <p:cNvSpPr/>
          <p:nvPr/>
        </p:nvSpPr>
        <p:spPr>
          <a:xfrm rot="3669861">
            <a:off x="3228109" y="3670996"/>
            <a:ext cx="259080" cy="1076759"/>
          </a:xfrm>
          <a:prstGeom prst="downArrow">
            <a:avLst>
              <a:gd name="adj1" fmla="val 4419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Rechteck 16"/>
          <p:cNvSpPr/>
          <p:nvPr/>
        </p:nvSpPr>
        <p:spPr>
          <a:xfrm>
            <a:off x="774551" y="4460798"/>
            <a:ext cx="1953538" cy="60142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b="1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Visualisations</a:t>
            </a:r>
            <a:r>
              <a:rPr lang="de-DE" sz="1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>
              <a:buSzPct val="25000"/>
            </a:pPr>
            <a:r>
              <a:rPr lang="fr-FR" sz="1350" dirty="0" err="1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e.g</a:t>
            </a:r>
            <a:r>
              <a:rPr lang="fr-FR" sz="135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. </a:t>
            </a:r>
            <a:r>
              <a:rPr lang="fr-FR" sz="1350" dirty="0" err="1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nmr</a:t>
            </a:r>
            <a:r>
              <a:rPr lang="fr-FR" sz="135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fr-FR" sz="135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spectra</a:t>
            </a:r>
            <a:r>
              <a:rPr lang="fr-FR" sz="135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fr-FR" sz="1350" dirty="0" err="1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viewer</a:t>
            </a:r>
            <a:endParaRPr lang="fr-FR" sz="135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5" name="Pfeil nach unten 4"/>
          <p:cNvSpPr/>
          <p:nvPr/>
        </p:nvSpPr>
        <p:spPr>
          <a:xfrm>
            <a:off x="1679959" y="3309476"/>
            <a:ext cx="245744" cy="11050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hteck 18"/>
          <p:cNvSpPr/>
          <p:nvPr/>
        </p:nvSpPr>
        <p:spPr>
          <a:xfrm>
            <a:off x="1084993" y="2874764"/>
            <a:ext cx="1440180" cy="32681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Inhaltsplatzhalter 2"/>
          <p:cNvSpPr txBox="1">
            <a:spLocks/>
          </p:cNvSpPr>
          <p:nvPr/>
        </p:nvSpPr>
        <p:spPr>
          <a:xfrm>
            <a:off x="1443497" y="2912073"/>
            <a:ext cx="849169" cy="29919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500" i="1" dirty="0" smtClean="0"/>
              <a:t>ISA-Tab</a:t>
            </a:r>
            <a:endParaRPr lang="en-US" sz="2100" i="1" dirty="0"/>
          </a:p>
        </p:txBody>
      </p:sp>
      <p:sp>
        <p:nvSpPr>
          <p:cNvPr id="9" name="Textfeld 8"/>
          <p:cNvSpPr txBox="1"/>
          <p:nvPr/>
        </p:nvSpPr>
        <p:spPr>
          <a:xfrm>
            <a:off x="6223911" y="3186249"/>
            <a:ext cx="2119491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1600" b="1" dirty="0"/>
              <a:t>Other </a:t>
            </a:r>
            <a:r>
              <a:rPr lang="en-US" sz="1600" b="1" dirty="0" smtClean="0"/>
              <a:t>Parsers</a:t>
            </a:r>
            <a:endParaRPr lang="en-US" sz="1600" b="1" dirty="0"/>
          </a:p>
          <a:p>
            <a:pPr lvl="1"/>
            <a:r>
              <a:rPr lang="en-US" sz="1350" dirty="0" err="1"/>
              <a:t>nmrML</a:t>
            </a:r>
            <a:r>
              <a:rPr lang="en-US" sz="1350" dirty="0"/>
              <a:t> to MAF</a:t>
            </a:r>
          </a:p>
          <a:p>
            <a:pPr lvl="1"/>
            <a:r>
              <a:rPr lang="en-US" sz="1350" dirty="0" err="1"/>
              <a:t>nmrML</a:t>
            </a:r>
            <a:r>
              <a:rPr lang="en-US" sz="1350" dirty="0"/>
              <a:t> to </a:t>
            </a:r>
            <a:r>
              <a:rPr lang="en-US" sz="1350" dirty="0" err="1"/>
              <a:t>JCamp</a:t>
            </a:r>
            <a:r>
              <a:rPr lang="en-US" sz="1350" dirty="0"/>
              <a:t>-dx</a:t>
            </a:r>
          </a:p>
        </p:txBody>
      </p:sp>
      <p:sp>
        <p:nvSpPr>
          <p:cNvPr id="21" name="Pfeil nach unten 20"/>
          <p:cNvSpPr/>
          <p:nvPr/>
        </p:nvSpPr>
        <p:spPr>
          <a:xfrm rot="17117312">
            <a:off x="6006996" y="3035257"/>
            <a:ext cx="285750" cy="19172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Rechteck 21"/>
          <p:cNvSpPr/>
          <p:nvPr/>
        </p:nvSpPr>
        <p:spPr>
          <a:xfrm>
            <a:off x="7251705" y="4159767"/>
            <a:ext cx="1670948" cy="112561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Inhaltsplatzhalter 2"/>
          <p:cNvSpPr txBox="1">
            <a:spLocks/>
          </p:cNvSpPr>
          <p:nvPr/>
        </p:nvSpPr>
        <p:spPr>
          <a:xfrm>
            <a:off x="7284142" y="4197076"/>
            <a:ext cx="1573638" cy="913431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500" b="1" i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Metabolomics</a:t>
            </a:r>
            <a:r>
              <a:rPr lang="de-DE" sz="1500" b="1" i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DBs</a:t>
            </a:r>
          </a:p>
          <a:p>
            <a:pPr marL="0" indent="0">
              <a:buNone/>
            </a:pPr>
            <a:r>
              <a:rPr lang="de-DE" sz="1500" dirty="0" err="1" smtClean="0"/>
              <a:t>Metabolights</a:t>
            </a:r>
            <a:endParaRPr lang="de-DE" sz="1500" dirty="0" smtClean="0"/>
          </a:p>
          <a:p>
            <a:pPr marL="0" indent="0">
              <a:buNone/>
            </a:pPr>
            <a:r>
              <a:rPr lang="de-DE" sz="1500" dirty="0" smtClean="0"/>
              <a:t>HMDB, …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054337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57201" y="2492587"/>
            <a:ext cx="8374828" cy="3450696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accent2"/>
                </a:solidFill>
              </a:rPr>
              <a:t>First release </a:t>
            </a:r>
            <a:r>
              <a:rPr lang="en-US" dirty="0" err="1" smtClean="0">
                <a:solidFill>
                  <a:schemeClr val="accent2"/>
                </a:solidFill>
              </a:rPr>
              <a:t>nmrMLstandard</a:t>
            </a:r>
            <a:r>
              <a:rPr lang="en-US" dirty="0" smtClean="0">
                <a:solidFill>
                  <a:schemeClr val="accent2"/>
                </a:solidFill>
              </a:rPr>
              <a:t> (XSD+CV) Feb 2014</a:t>
            </a:r>
          </a:p>
          <a:p>
            <a:pPr lvl="1"/>
            <a:r>
              <a:rPr lang="de-DE" dirty="0" smtClean="0">
                <a:solidFill>
                  <a:schemeClr val="accent2"/>
                </a:solidFill>
                <a:hlinkClick r:id="rId2"/>
              </a:rPr>
              <a:t>www.nmrML.org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endParaRPr lang="en-US" dirty="0" smtClean="0">
              <a:solidFill>
                <a:schemeClr val="accent2"/>
              </a:solidFill>
            </a:endParaRPr>
          </a:p>
          <a:p>
            <a:pPr lvl="1"/>
            <a:r>
              <a:rPr lang="de-DE" dirty="0" err="1" smtClean="0">
                <a:solidFill>
                  <a:schemeClr val="accent2"/>
                </a:solidFill>
              </a:rPr>
              <a:t>Minoir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feedback</a:t>
            </a:r>
            <a:r>
              <a:rPr lang="de-DE" dirty="0" smtClean="0">
                <a:solidFill>
                  <a:schemeClr val="accent2"/>
                </a:solidFill>
              </a:rPr>
              <a:t> &amp; </a:t>
            </a:r>
            <a:r>
              <a:rPr lang="de-DE" dirty="0" err="1" smtClean="0">
                <a:solidFill>
                  <a:schemeClr val="accent2"/>
                </a:solidFill>
              </a:rPr>
              <a:t>community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involvement</a:t>
            </a:r>
            <a:r>
              <a:rPr lang="de-DE" dirty="0" smtClean="0">
                <a:solidFill>
                  <a:schemeClr val="accent2"/>
                </a:solidFill>
              </a:rPr>
              <a:t> so </a:t>
            </a:r>
            <a:r>
              <a:rPr lang="de-DE" dirty="0" err="1" smtClean="0">
                <a:solidFill>
                  <a:schemeClr val="accent2"/>
                </a:solidFill>
              </a:rPr>
              <a:t>far</a:t>
            </a:r>
            <a:r>
              <a:rPr lang="de-DE" dirty="0" smtClean="0">
                <a:solidFill>
                  <a:schemeClr val="accent2"/>
                </a:solidFill>
              </a:rPr>
              <a:t>…</a:t>
            </a:r>
            <a:endParaRPr lang="en-US" dirty="0" smtClean="0">
              <a:solidFill>
                <a:schemeClr val="accent2"/>
              </a:solidFill>
            </a:endParaRPr>
          </a:p>
          <a:p>
            <a:r>
              <a:rPr lang="de-DE" dirty="0" err="1" smtClean="0">
                <a:solidFill>
                  <a:schemeClr val="accent2"/>
                </a:solidFill>
              </a:rPr>
              <a:t>Specification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document</a:t>
            </a:r>
            <a:r>
              <a:rPr lang="de-DE" dirty="0" smtClean="0">
                <a:solidFill>
                  <a:schemeClr val="accent2"/>
                </a:solidFill>
              </a:rPr>
              <a:t>, XSD, CV &amp;  </a:t>
            </a:r>
            <a:r>
              <a:rPr lang="de-DE" dirty="0" err="1" smtClean="0">
                <a:solidFill>
                  <a:schemeClr val="accent2"/>
                </a:solidFill>
              </a:rPr>
              <a:t>example</a:t>
            </a:r>
            <a:r>
              <a:rPr lang="de-DE" dirty="0" smtClean="0">
                <a:solidFill>
                  <a:schemeClr val="accent2"/>
                </a:solidFill>
              </a:rPr>
              <a:t> XML </a:t>
            </a:r>
            <a:r>
              <a:rPr lang="de-DE" dirty="0" err="1" smtClean="0">
                <a:solidFill>
                  <a:schemeClr val="accent2"/>
                </a:solidFill>
              </a:rPr>
              <a:t>files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</a:p>
          <a:p>
            <a:pPr lvl="1"/>
            <a:r>
              <a:rPr lang="de-DE" dirty="0" err="1" smtClean="0">
                <a:solidFill>
                  <a:schemeClr val="accent2"/>
                </a:solidFill>
              </a:rPr>
              <a:t>Good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coverage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smtClean="0">
                <a:solidFill>
                  <a:schemeClr val="accent2"/>
                </a:solidFill>
              </a:rPr>
              <a:t>on  </a:t>
            </a:r>
            <a:r>
              <a:rPr lang="de-DE" dirty="0" err="1" smtClean="0">
                <a:solidFill>
                  <a:schemeClr val="accent2"/>
                </a:solidFill>
              </a:rPr>
              <a:t>raw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data</a:t>
            </a:r>
            <a:r>
              <a:rPr lang="de-DE" dirty="0" smtClean="0">
                <a:solidFill>
                  <a:schemeClr val="accent2"/>
                </a:solidFill>
              </a:rPr>
              <a:t>, </a:t>
            </a:r>
            <a:r>
              <a:rPr lang="de-DE" dirty="0" err="1" smtClean="0">
                <a:solidFill>
                  <a:schemeClr val="accent2"/>
                </a:solidFill>
              </a:rPr>
              <a:t>less</a:t>
            </a:r>
            <a:r>
              <a:rPr lang="de-DE" dirty="0" smtClean="0">
                <a:solidFill>
                  <a:schemeClr val="accent2"/>
                </a:solidFill>
              </a:rPr>
              <a:t> on multidimensional &amp; </a:t>
            </a:r>
            <a:r>
              <a:rPr lang="de-DE" dirty="0" err="1" smtClean="0">
                <a:solidFill>
                  <a:schemeClr val="accent2"/>
                </a:solidFill>
              </a:rPr>
              <a:t>processed</a:t>
            </a:r>
            <a:r>
              <a:rPr lang="de-DE" dirty="0" smtClean="0">
                <a:solidFill>
                  <a:schemeClr val="accent2"/>
                </a:solidFill>
              </a:rPr>
              <a:t> NMR </a:t>
            </a:r>
            <a:r>
              <a:rPr lang="de-DE" dirty="0" err="1" smtClean="0">
                <a:solidFill>
                  <a:schemeClr val="accent2"/>
                </a:solidFill>
              </a:rPr>
              <a:t>data</a:t>
            </a:r>
            <a:endParaRPr lang="de-DE" dirty="0" smtClean="0">
              <a:solidFill>
                <a:schemeClr val="accent2"/>
              </a:solidFill>
            </a:endParaRPr>
          </a:p>
          <a:p>
            <a:pPr lvl="1"/>
            <a:r>
              <a:rPr lang="de-DE" dirty="0" smtClean="0">
                <a:solidFill>
                  <a:schemeClr val="accent2"/>
                </a:solidFill>
              </a:rPr>
              <a:t>CV-</a:t>
            </a:r>
            <a:r>
              <a:rPr lang="de-DE" dirty="0" err="1" smtClean="0">
                <a:solidFill>
                  <a:schemeClr val="accent2"/>
                </a:solidFill>
              </a:rPr>
              <a:t>coverage</a:t>
            </a:r>
            <a:r>
              <a:rPr lang="de-DE" dirty="0" smtClean="0">
                <a:solidFill>
                  <a:schemeClr val="accent2"/>
                </a:solidFill>
              </a:rPr>
              <a:t> limited </a:t>
            </a:r>
            <a:r>
              <a:rPr lang="de-DE" dirty="0" err="1" smtClean="0">
                <a:solidFill>
                  <a:schemeClr val="accent2"/>
                </a:solidFill>
              </a:rPr>
              <a:t>to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few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use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cases</a:t>
            </a:r>
            <a:endParaRPr lang="de-DE" dirty="0" smtClean="0">
              <a:solidFill>
                <a:schemeClr val="accent2"/>
              </a:solidFill>
            </a:endParaRPr>
          </a:p>
          <a:p>
            <a:r>
              <a:rPr lang="de-DE" dirty="0" err="1" smtClean="0">
                <a:solidFill>
                  <a:schemeClr val="accent2"/>
                </a:solidFill>
              </a:rPr>
              <a:t>Vendor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to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nmrML</a:t>
            </a:r>
            <a:r>
              <a:rPr lang="de-DE" dirty="0" smtClean="0">
                <a:solidFill>
                  <a:schemeClr val="accent2"/>
                </a:solidFill>
              </a:rPr>
              <a:t> Parsers </a:t>
            </a:r>
            <a:r>
              <a:rPr lang="de-DE" dirty="0" err="1" smtClean="0">
                <a:solidFill>
                  <a:schemeClr val="accent2"/>
                </a:solidFill>
              </a:rPr>
              <a:t>available</a:t>
            </a:r>
            <a:endParaRPr lang="de-DE" dirty="0" smtClean="0">
              <a:solidFill>
                <a:schemeClr val="accent2"/>
              </a:solidFill>
            </a:endParaRPr>
          </a:p>
          <a:p>
            <a:r>
              <a:rPr lang="de-DE" dirty="0" smtClean="0">
                <a:solidFill>
                  <a:schemeClr val="accent2"/>
                </a:solidFill>
              </a:rPr>
              <a:t>Validation </a:t>
            </a:r>
            <a:r>
              <a:rPr lang="de-DE" dirty="0" err="1" smtClean="0">
                <a:solidFill>
                  <a:schemeClr val="accent2"/>
                </a:solidFill>
              </a:rPr>
              <a:t>rule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set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enforced</a:t>
            </a:r>
            <a:r>
              <a:rPr lang="de-DE" dirty="0" smtClean="0">
                <a:solidFill>
                  <a:schemeClr val="accent2"/>
                </a:solidFill>
              </a:rPr>
              <a:t> on </a:t>
            </a:r>
            <a:r>
              <a:rPr lang="de-DE" dirty="0" err="1" smtClean="0">
                <a:solidFill>
                  <a:schemeClr val="accent2"/>
                </a:solidFill>
              </a:rPr>
              <a:t>obo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converted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owl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nmrCV</a:t>
            </a:r>
            <a:endParaRPr lang="de-DE" dirty="0">
              <a:solidFill>
                <a:schemeClr val="accent2"/>
              </a:solidFill>
            </a:endParaRPr>
          </a:p>
          <a:p>
            <a:pPr marL="301943" lvl="1" indent="0">
              <a:buNone/>
            </a:pPr>
            <a:r>
              <a:rPr lang="de-DE" dirty="0" smtClean="0">
                <a:solidFill>
                  <a:schemeClr val="accent2"/>
                </a:solidFill>
              </a:rPr>
              <a:t>	via </a:t>
            </a:r>
            <a:r>
              <a:rPr lang="en-US" dirty="0">
                <a:solidFill>
                  <a:schemeClr val="accent2"/>
                </a:solidFill>
              </a:rPr>
              <a:t>hacked </a:t>
            </a:r>
            <a:r>
              <a:rPr lang="en-US" dirty="0" err="1">
                <a:solidFill>
                  <a:schemeClr val="accent2"/>
                </a:solidFill>
              </a:rPr>
              <a:t>OpenMS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smtClean="0">
                <a:solidFill>
                  <a:schemeClr val="accent2"/>
                </a:solidFill>
              </a:rPr>
              <a:t>validator</a:t>
            </a:r>
          </a:p>
          <a:p>
            <a:pPr lvl="1"/>
            <a:r>
              <a:rPr lang="de-DE" dirty="0">
                <a:solidFill>
                  <a:schemeClr val="accent2"/>
                </a:solidFill>
              </a:rPr>
              <a:t>	</a:t>
            </a:r>
            <a:r>
              <a:rPr lang="de-DE" dirty="0" err="1" smtClean="0">
                <a:solidFill>
                  <a:schemeClr val="accent2"/>
                </a:solidFill>
              </a:rPr>
              <a:t>validation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of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raw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data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only</a:t>
            </a:r>
            <a:r>
              <a:rPr lang="de-DE" dirty="0" smtClean="0">
                <a:solidFill>
                  <a:schemeClr val="accent2"/>
                </a:solidFill>
              </a:rPr>
              <a:t>, MI </a:t>
            </a:r>
            <a:r>
              <a:rPr lang="de-DE" dirty="0" err="1" smtClean="0">
                <a:solidFill>
                  <a:schemeClr val="accent2"/>
                </a:solidFill>
              </a:rPr>
              <a:t>enforcement</a:t>
            </a:r>
            <a:r>
              <a:rPr lang="de-DE" dirty="0" smtClean="0">
                <a:solidFill>
                  <a:schemeClr val="accent2"/>
                </a:solidFill>
              </a:rPr>
              <a:t> at </a:t>
            </a:r>
            <a:r>
              <a:rPr lang="de-DE" dirty="0" err="1" smtClean="0">
                <a:solidFill>
                  <a:schemeClr val="accent2"/>
                </a:solidFill>
              </a:rPr>
              <a:t>later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stage</a:t>
            </a:r>
            <a:endParaRPr lang="en-US" dirty="0" smtClean="0">
              <a:solidFill>
                <a:schemeClr val="accent2"/>
              </a:solidFill>
            </a:endParaRPr>
          </a:p>
          <a:p>
            <a:r>
              <a:rPr lang="de-DE" dirty="0" err="1" smtClean="0">
                <a:solidFill>
                  <a:schemeClr val="accent2"/>
                </a:solidFill>
              </a:rPr>
              <a:t>Extend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nmrML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core</a:t>
            </a:r>
            <a:r>
              <a:rPr lang="de-DE" dirty="0" smtClean="0">
                <a:solidFill>
                  <a:schemeClr val="accent2"/>
                </a:solidFill>
              </a:rPr>
              <a:t>, </a:t>
            </a:r>
            <a:r>
              <a:rPr lang="de-DE" dirty="0" err="1" smtClean="0">
                <a:solidFill>
                  <a:schemeClr val="accent2"/>
                </a:solidFill>
              </a:rPr>
              <a:t>start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nmrIdentML</a:t>
            </a:r>
            <a:r>
              <a:rPr lang="de-DE" dirty="0">
                <a:solidFill>
                  <a:schemeClr val="accent2"/>
                </a:solidFill>
              </a:rPr>
              <a:t>, </a:t>
            </a:r>
            <a:r>
              <a:rPr lang="de-DE" dirty="0" err="1">
                <a:solidFill>
                  <a:schemeClr val="accent2"/>
                </a:solidFill>
              </a:rPr>
              <a:t>nmrQuantML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smtClean="0">
                <a:solidFill>
                  <a:schemeClr val="accent2"/>
                </a:solidFill>
              </a:rPr>
              <a:t>&amp; </a:t>
            </a:r>
            <a:r>
              <a:rPr lang="de-DE" dirty="0" err="1">
                <a:solidFill>
                  <a:schemeClr val="accent2"/>
                </a:solidFill>
              </a:rPr>
              <a:t>nmrTab</a:t>
            </a:r>
            <a:endParaRPr lang="de-DE" dirty="0">
              <a:solidFill>
                <a:schemeClr val="accent2"/>
              </a:solidFill>
            </a:endParaRPr>
          </a:p>
          <a:p>
            <a:r>
              <a:rPr lang="de-DE" dirty="0">
                <a:solidFill>
                  <a:schemeClr val="accent2"/>
                </a:solidFill>
              </a:rPr>
              <a:t>Interaction </a:t>
            </a:r>
            <a:r>
              <a:rPr lang="de-DE" dirty="0" err="1">
                <a:solidFill>
                  <a:schemeClr val="accent2"/>
                </a:solidFill>
              </a:rPr>
              <a:t>with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vendors</a:t>
            </a:r>
            <a:endParaRPr lang="en-US" dirty="0"/>
          </a:p>
          <a:p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2B889-C041-4D45-B960-B7DD90E5C5E9}" type="datetime1">
              <a:rPr lang="en-US" smtClean="0"/>
              <a:t>4/17/2014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status</a:t>
            </a:r>
            <a:r>
              <a:rPr lang="de-DE" dirty="0" smtClean="0"/>
              <a:t> &amp; </a:t>
            </a:r>
            <a:r>
              <a:rPr lang="de-DE" dirty="0" err="1"/>
              <a:t>o</a:t>
            </a:r>
            <a:r>
              <a:rPr lang="de-DE" dirty="0" err="1" smtClean="0"/>
              <a:t>utlook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71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620407" y="3123843"/>
            <a:ext cx="7408333" cy="3630389"/>
          </a:xfrm>
        </p:spPr>
        <p:txBody>
          <a:bodyPr/>
          <a:lstStyle/>
          <a:p>
            <a:r>
              <a:rPr lang="de-DE" dirty="0" smtClean="0"/>
              <a:t>XSD &amp; CV </a:t>
            </a:r>
            <a:r>
              <a:rPr lang="de-DE" dirty="0" err="1" smtClean="0"/>
              <a:t>modularisation</a:t>
            </a:r>
            <a:r>
              <a:rPr lang="de-DE" dirty="0" smtClean="0"/>
              <a:t> ?</a:t>
            </a:r>
          </a:p>
          <a:p>
            <a:pPr lvl="1"/>
            <a:r>
              <a:rPr lang="de-DE" dirty="0" err="1" smtClean="0"/>
              <a:t>One</a:t>
            </a:r>
            <a:r>
              <a:rPr lang="de-DE" dirty="0" smtClean="0"/>
              <a:t> large vs</a:t>
            </a:r>
            <a:r>
              <a:rPr lang="de-DE" dirty="0"/>
              <a:t>.</a:t>
            </a:r>
            <a:r>
              <a:rPr lang="de-DE" dirty="0" smtClean="0"/>
              <a:t> multiple </a:t>
            </a:r>
            <a:r>
              <a:rPr lang="de-DE" dirty="0" err="1" smtClean="0"/>
              <a:t>small</a:t>
            </a:r>
            <a:r>
              <a:rPr lang="de-DE" dirty="0" smtClean="0"/>
              <a:t> </a:t>
            </a:r>
            <a:r>
              <a:rPr lang="de-DE" dirty="0" err="1" smtClean="0"/>
              <a:t>ones</a:t>
            </a:r>
            <a:endParaRPr lang="de-DE" dirty="0" smtClean="0"/>
          </a:p>
          <a:p>
            <a:r>
              <a:rPr lang="de-DE" dirty="0" smtClean="0"/>
              <a:t>CV-reuse </a:t>
            </a:r>
            <a:r>
              <a:rPr lang="de-DE" dirty="0" err="1" smtClean="0"/>
              <a:t>from</a:t>
            </a:r>
            <a:r>
              <a:rPr lang="de-DE" dirty="0" smtClean="0"/>
              <a:t> Bioportal</a:t>
            </a:r>
          </a:p>
          <a:p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solicit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</a:t>
            </a:r>
            <a:r>
              <a:rPr lang="de-DE" dirty="0"/>
              <a:t>&amp; </a:t>
            </a:r>
            <a:r>
              <a:rPr lang="de-DE" dirty="0" err="1"/>
              <a:t>community</a:t>
            </a:r>
            <a:r>
              <a:rPr lang="de-DE" dirty="0"/>
              <a:t> </a:t>
            </a:r>
            <a:r>
              <a:rPr lang="de-DE" dirty="0" err="1" smtClean="0"/>
              <a:t>involvement</a:t>
            </a:r>
            <a:r>
              <a:rPr lang="de-DE" dirty="0" smtClean="0"/>
              <a:t> ? </a:t>
            </a:r>
          </a:p>
          <a:p>
            <a:r>
              <a:rPr lang="de-DE" dirty="0" err="1" smtClean="0"/>
              <a:t>Semantic</a:t>
            </a:r>
            <a:r>
              <a:rPr lang="de-DE" dirty="0" smtClean="0"/>
              <a:t> </a:t>
            </a:r>
            <a:r>
              <a:rPr lang="de-DE" dirty="0" err="1" smtClean="0"/>
              <a:t>Validator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owl</a:t>
            </a:r>
            <a:r>
              <a:rPr lang="de-DE" dirty="0" smtClean="0"/>
              <a:t> ?</a:t>
            </a:r>
          </a:p>
          <a:p>
            <a:pPr lvl="1"/>
            <a:r>
              <a:rPr lang="de-DE" dirty="0" smtClean="0"/>
              <a:t>SWRL </a:t>
            </a:r>
            <a:r>
              <a:rPr lang="de-DE" dirty="0" err="1" smtClean="0"/>
              <a:t>based</a:t>
            </a:r>
            <a:r>
              <a:rPr lang="de-DE" dirty="0" smtClean="0"/>
              <a:t> ?</a:t>
            </a:r>
          </a:p>
          <a:p>
            <a:pPr lvl="1"/>
            <a:r>
              <a:rPr lang="de-DE" dirty="0" err="1" smtClean="0"/>
              <a:t>Exploit</a:t>
            </a:r>
            <a:r>
              <a:rPr lang="de-DE" dirty="0" smtClean="0"/>
              <a:t> Subsumption </a:t>
            </a:r>
            <a:r>
              <a:rPr lang="de-DE" dirty="0" err="1" smtClean="0"/>
              <a:t>reasoning</a:t>
            </a:r>
            <a:r>
              <a:rPr lang="de-DE" dirty="0" smtClean="0"/>
              <a:t> ?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2B889-C041-4D45-B960-B7DD90E5C5E9}" type="datetime1">
              <a:rPr lang="en-US" smtClean="0"/>
              <a:t>4/17/2014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Questions</a:t>
            </a:r>
            <a:endParaRPr lang="en-US" dirty="0"/>
          </a:p>
        </p:txBody>
      </p:sp>
      <p:sp>
        <p:nvSpPr>
          <p:cNvPr id="7" name="Rechteck 6"/>
          <p:cNvSpPr/>
          <p:nvPr/>
        </p:nvSpPr>
        <p:spPr>
          <a:xfrm>
            <a:off x="457200" y="2461724"/>
            <a:ext cx="84931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070C0"/>
                </a:solidFill>
              </a:rPr>
              <a:t>CopyCating</a:t>
            </a:r>
            <a:r>
              <a:rPr lang="de-DE" dirty="0">
                <a:solidFill>
                  <a:srgbClr val="0070C0"/>
                </a:solidFill>
              </a:rPr>
              <a:t> PSI XML-CV </a:t>
            </a:r>
            <a:r>
              <a:rPr lang="de-DE" dirty="0" err="1">
                <a:solidFill>
                  <a:srgbClr val="0070C0"/>
                </a:solidFill>
              </a:rPr>
              <a:t>architecture</a:t>
            </a:r>
            <a:r>
              <a:rPr lang="de-DE" dirty="0">
                <a:solidFill>
                  <a:srgbClr val="0070C0"/>
                </a:solidFill>
              </a:rPr>
              <a:t> &amp; </a:t>
            </a:r>
            <a:r>
              <a:rPr lang="de-DE" dirty="0" err="1">
                <a:solidFill>
                  <a:srgbClr val="0070C0"/>
                </a:solidFill>
              </a:rPr>
              <a:t>re-using</a:t>
            </a:r>
            <a:r>
              <a:rPr lang="de-DE" dirty="0">
                <a:solidFill>
                  <a:srgbClr val="0070C0"/>
                </a:solidFill>
              </a:rPr>
              <a:t> PSI </a:t>
            </a:r>
            <a:r>
              <a:rPr lang="de-DE" dirty="0" err="1">
                <a:solidFill>
                  <a:srgbClr val="0070C0"/>
                </a:solidFill>
              </a:rPr>
              <a:t>validators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is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feasable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to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support</a:t>
            </a:r>
            <a:r>
              <a:rPr lang="de-DE" dirty="0">
                <a:solidFill>
                  <a:srgbClr val="0070C0"/>
                </a:solidFill>
              </a:rPr>
              <a:t> COSMOS MSI </a:t>
            </a:r>
            <a:r>
              <a:rPr lang="de-DE" dirty="0" err="1">
                <a:solidFill>
                  <a:srgbClr val="0070C0"/>
                </a:solidFill>
              </a:rPr>
              <a:t>standards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80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592713" y="2418456"/>
            <a:ext cx="7819767" cy="34506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/>
              <a:t>Part I: </a:t>
            </a:r>
            <a:r>
              <a:rPr lang="de-DE" dirty="0" err="1" smtClean="0"/>
              <a:t>nmrML</a:t>
            </a:r>
            <a:endParaRPr lang="de-DE" dirty="0" smtClean="0"/>
          </a:p>
          <a:p>
            <a:r>
              <a:rPr lang="de-DE" dirty="0" err="1" smtClean="0"/>
              <a:t>Challenges</a:t>
            </a:r>
            <a:r>
              <a:rPr lang="de-DE" dirty="0" smtClean="0"/>
              <a:t> in </a:t>
            </a:r>
            <a:r>
              <a:rPr lang="de-DE" dirty="0" err="1" smtClean="0"/>
              <a:t>metabolomics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storage</a:t>
            </a:r>
            <a:endParaRPr lang="de-DE" dirty="0" smtClean="0"/>
          </a:p>
          <a:p>
            <a:r>
              <a:rPr lang="de-DE" dirty="0" err="1" smtClean="0"/>
              <a:t>Introduction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nmrML</a:t>
            </a:r>
            <a:endParaRPr lang="de-DE" dirty="0" smtClean="0"/>
          </a:p>
          <a:p>
            <a:pPr lvl="1"/>
            <a:r>
              <a:rPr lang="de-DE" dirty="0" smtClean="0"/>
              <a:t>XSD &amp; CV</a:t>
            </a:r>
          </a:p>
          <a:p>
            <a:pPr lvl="1"/>
            <a:r>
              <a:rPr lang="de-DE" dirty="0" err="1" smtClean="0"/>
              <a:t>Inhouse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endParaRPr lang="de-DE" dirty="0" smtClean="0"/>
          </a:p>
          <a:p>
            <a:r>
              <a:rPr lang="de-DE" dirty="0" smtClean="0"/>
              <a:t>Outlook &amp; </a:t>
            </a:r>
            <a:r>
              <a:rPr lang="de-DE" dirty="0" err="1" smtClean="0"/>
              <a:t>Questions</a:t>
            </a: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Part II: </a:t>
            </a:r>
            <a:r>
              <a:rPr lang="de-DE" dirty="0" err="1" smtClean="0"/>
              <a:t>Ontological</a:t>
            </a:r>
            <a:r>
              <a:rPr lang="de-DE" dirty="0" smtClean="0"/>
              <a:t> </a:t>
            </a:r>
            <a:r>
              <a:rPr lang="de-DE" dirty="0" err="1"/>
              <a:t>errors</a:t>
            </a:r>
            <a:r>
              <a:rPr lang="de-DE" dirty="0"/>
              <a:t> in </a:t>
            </a:r>
            <a:r>
              <a:rPr lang="de-DE" dirty="0" err="1"/>
              <a:t>existing</a:t>
            </a:r>
            <a:r>
              <a:rPr lang="de-DE" dirty="0"/>
              <a:t> CVs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</a:t>
            </a:r>
            <a:r>
              <a:rPr lang="de-DE" dirty="0" smtClean="0"/>
              <a:t>utline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3B4EA-F69B-4C36-B9D1-2AEDBEA447CB}" type="datetime1">
              <a:rPr lang="en-US" smtClean="0"/>
              <a:t>4/17/2014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52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A9D5C-B110-4047-A71B-C6475C42EABA}" type="datetime1">
              <a:rPr lang="en-US" smtClean="0"/>
              <a:t>4/17/2014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extfeld 4"/>
          <p:cNvSpPr txBox="1"/>
          <p:nvPr/>
        </p:nvSpPr>
        <p:spPr>
          <a:xfrm>
            <a:off x="1162281" y="2828540"/>
            <a:ext cx="716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/>
              <a:t>Part 2:  </a:t>
            </a:r>
            <a:r>
              <a:rPr lang="de-DE" sz="2800" dirty="0" err="1"/>
              <a:t>O</a:t>
            </a:r>
            <a:r>
              <a:rPr lang="de-DE" sz="2800" dirty="0" err="1" smtClean="0"/>
              <a:t>ntological</a:t>
            </a:r>
            <a:r>
              <a:rPr lang="de-DE" sz="2800" dirty="0" smtClean="0"/>
              <a:t> </a:t>
            </a:r>
            <a:r>
              <a:rPr lang="de-DE" sz="2800" dirty="0" err="1" smtClean="0"/>
              <a:t>errors</a:t>
            </a:r>
            <a:r>
              <a:rPr lang="de-DE" sz="2800" dirty="0" smtClean="0"/>
              <a:t> in </a:t>
            </a:r>
            <a:r>
              <a:rPr lang="de-DE" sz="2800" dirty="0" err="1" smtClean="0"/>
              <a:t>existing</a:t>
            </a:r>
            <a:r>
              <a:rPr lang="de-DE" sz="2800" dirty="0" smtClean="0"/>
              <a:t> CVs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2825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analyzing</a:t>
            </a:r>
            <a:r>
              <a:rPr lang="de-DE" dirty="0" smtClean="0"/>
              <a:t> </a:t>
            </a:r>
            <a:r>
              <a:rPr lang="de-DE" dirty="0" err="1" smtClean="0"/>
              <a:t>predecessor</a:t>
            </a:r>
            <a:r>
              <a:rPr lang="de-DE" dirty="0" smtClean="0"/>
              <a:t> CVs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012044" y="2370820"/>
            <a:ext cx="6816443" cy="3889657"/>
          </a:xfrm>
        </p:spPr>
        <p:txBody>
          <a:bodyPr/>
          <a:lstStyle/>
          <a:p>
            <a:pPr marL="342900" lvl="1" indent="-342900"/>
            <a:r>
              <a:rPr lang="en-US" dirty="0"/>
              <a:t>Avoid errors in COSMOS </a:t>
            </a:r>
            <a:r>
              <a:rPr lang="en-US" dirty="0" err="1"/>
              <a:t>nmrCV</a:t>
            </a:r>
            <a:endParaRPr lang="en-US" dirty="0"/>
          </a:p>
          <a:p>
            <a:pPr marL="742950" lvl="2" indent="-342900"/>
            <a:r>
              <a:rPr lang="en-GB" dirty="0"/>
              <a:t>Don’t copy </a:t>
            </a:r>
            <a:r>
              <a:rPr lang="en-GB" dirty="0" smtClean="0"/>
              <a:t>ad-hoc design-issues </a:t>
            </a:r>
            <a:r>
              <a:rPr lang="en-GB" dirty="0"/>
              <a:t>from PSI </a:t>
            </a:r>
            <a:r>
              <a:rPr lang="en-GB" dirty="0" smtClean="0"/>
              <a:t>model</a:t>
            </a:r>
            <a:endParaRPr lang="en-US" dirty="0"/>
          </a:p>
          <a:p>
            <a:pPr marL="342900" lvl="1" indent="-342900"/>
            <a:r>
              <a:rPr lang="en-US" dirty="0" smtClean="0"/>
              <a:t>Improve quality of existing CVs </a:t>
            </a:r>
          </a:p>
          <a:p>
            <a:pPr marL="742950" lvl="2" indent="-342900"/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feedback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that‘s</a:t>
            </a:r>
            <a:r>
              <a:rPr lang="de-DE" dirty="0" smtClean="0"/>
              <a:t> </a:t>
            </a:r>
            <a:r>
              <a:rPr lang="de-DE" dirty="0" err="1" smtClean="0"/>
              <a:t>welcome</a:t>
            </a:r>
            <a:endParaRPr lang="en-US" dirty="0" smtClean="0"/>
          </a:p>
          <a:p>
            <a:pPr marL="742950" lvl="2" indent="-342900"/>
            <a:r>
              <a:rPr lang="de-DE" dirty="0" err="1" smtClean="0"/>
              <a:t>Ease</a:t>
            </a:r>
            <a:r>
              <a:rPr lang="de-DE" dirty="0" smtClean="0"/>
              <a:t> </a:t>
            </a: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re-use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COSMOS</a:t>
            </a:r>
          </a:p>
          <a:p>
            <a:pPr marL="742950" lvl="2" indent="-342900"/>
            <a:r>
              <a:rPr lang="en-US" dirty="0" smtClean="0"/>
              <a:t>Simplify validation rules</a:t>
            </a:r>
          </a:p>
          <a:p>
            <a:pPr marL="1200150" lvl="3" indent="-342900"/>
            <a:r>
              <a:rPr lang="en-US" dirty="0" smtClean="0"/>
              <a:t>no </a:t>
            </a:r>
            <a:r>
              <a:rPr lang="en-US" dirty="0"/>
              <a:t>need to </a:t>
            </a:r>
            <a:r>
              <a:rPr lang="en-US" dirty="0" smtClean="0"/>
              <a:t>compensate errors </a:t>
            </a:r>
            <a:r>
              <a:rPr lang="en-US" dirty="0"/>
              <a:t>via </a:t>
            </a:r>
            <a:r>
              <a:rPr lang="en-US" dirty="0" smtClean="0"/>
              <a:t>complicated rules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2E4CE-2DB4-4CE1-B3FA-7E5BDBC2317A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5549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254366"/>
            <a:ext cx="8229600" cy="1252728"/>
          </a:xfrm>
        </p:spPr>
        <p:txBody>
          <a:bodyPr/>
          <a:lstStyle/>
          <a:p>
            <a:r>
              <a:rPr lang="de-DE" dirty="0" err="1" smtClean="0"/>
              <a:t>Example</a:t>
            </a:r>
            <a:r>
              <a:rPr lang="de-DE" dirty="0" smtClean="0"/>
              <a:t>: </a:t>
            </a:r>
            <a:r>
              <a:rPr lang="de-DE" dirty="0" err="1" smtClean="0"/>
              <a:t>old</a:t>
            </a:r>
            <a:r>
              <a:rPr lang="de-DE" dirty="0" smtClean="0"/>
              <a:t> </a:t>
            </a:r>
            <a:r>
              <a:rPr lang="de-DE" dirty="0" err="1" smtClean="0"/>
              <a:t>nmrCV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79512" y="2110398"/>
            <a:ext cx="18734182" cy="1117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" descr="NMRCha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011182"/>
            <a:ext cx="8352928" cy="2333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187624" y="4521087"/>
            <a:ext cx="7344816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GB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Is a ‘bin area’ a ‘spectrum bin’ ?</a:t>
            </a:r>
            <a:endParaRPr lang="en-GB" sz="2400" dirty="0" smtClean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dirty="0">
                <a:latin typeface="Arial" panose="020B0604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GB" sz="2400" dirty="0" smtClean="0">
                <a:latin typeface="Arial" panose="020B0604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     </a:t>
            </a:r>
            <a:r>
              <a:rPr lang="en-GB" sz="2400" dirty="0">
                <a:latin typeface="Arial" panose="020B0604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Taxonomic </a:t>
            </a:r>
            <a:r>
              <a:rPr lang="en-GB" sz="2400" dirty="0" smtClean="0">
                <a:latin typeface="Arial" panose="020B0604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error, use </a:t>
            </a:r>
            <a:r>
              <a:rPr lang="en-GB" sz="2400" i="1" dirty="0" err="1" smtClean="0">
                <a:latin typeface="Arial" panose="020B0604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part_of</a:t>
            </a:r>
            <a:r>
              <a:rPr lang="en-GB" sz="2400" dirty="0" smtClean="0">
                <a:latin typeface="Arial" panose="020B0604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 ?</a:t>
            </a:r>
            <a:endParaRPr kumimoji="0" lang="en-GB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Is a ‘metabolite name’ a ‘spectrum bin’ ?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GB" sz="2400" dirty="0" smtClean="0">
                <a:latin typeface="Arial" panose="020B0604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      Use-mention error, use </a:t>
            </a:r>
            <a:r>
              <a:rPr lang="en-GB" sz="2400" i="1" dirty="0" err="1" smtClean="0">
                <a:latin typeface="Arial" panose="020B0604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is_proxy_for</a:t>
            </a:r>
            <a:r>
              <a:rPr lang="en-GB" sz="2400" dirty="0" smtClean="0">
                <a:latin typeface="Arial" panose="020B0604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 ?</a:t>
            </a:r>
            <a:endParaRPr kumimoji="0" lang="en-GB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2E4CE-2DB4-4CE1-B3FA-7E5BDBC2317A}" type="slidenum">
              <a:rPr lang="de-DE" smtClean="0"/>
              <a:t>22</a:t>
            </a:fld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2987824" y="2011182"/>
            <a:ext cx="2376264" cy="2383324"/>
          </a:xfrm>
          <a:prstGeom prst="rect">
            <a:avLst/>
          </a:prstGeom>
          <a:noFill/>
          <a:ln w="285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322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53911"/>
            <a:ext cx="8229600" cy="1143000"/>
          </a:xfrm>
        </p:spPr>
        <p:txBody>
          <a:bodyPr/>
          <a:lstStyle/>
          <a:p>
            <a:r>
              <a:rPr lang="de-DE" dirty="0" err="1" smtClean="0"/>
              <a:t>Example</a:t>
            </a:r>
            <a:r>
              <a:rPr lang="de-DE" dirty="0" smtClean="0"/>
              <a:t>: PSI </a:t>
            </a:r>
            <a:r>
              <a:rPr lang="de-DE" dirty="0" err="1" smtClean="0"/>
              <a:t>msCV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57199" y="2114536"/>
            <a:ext cx="7787209" cy="665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49" name="Picture 1" descr="PeptideCha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25" y="1200371"/>
            <a:ext cx="7798949" cy="401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356791" y="5214536"/>
            <a:ext cx="778720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1600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Is a </a:t>
            </a: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‘peptide’ </a:t>
            </a:r>
            <a:r>
              <a:rPr kumimoji="0" lang="en-GB" sz="16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part_of</a:t>
            </a: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a ‘vocabulary’ ?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600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GB" sz="1600" dirty="0" smtClean="0">
                <a:latin typeface="Arial" panose="020B0604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 Use-mention error, use TLO</a:t>
            </a:r>
            <a:endParaRPr kumimoji="0" lang="en-GB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171450" marR="0" lvl="0" indent="-1714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Transitivity: ‘heavy </a:t>
            </a:r>
            <a:r>
              <a:rPr kumimoji="0" lang="en-GB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labeled</a:t>
            </a: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peptide’ </a:t>
            </a:r>
            <a:r>
              <a:rPr kumimoji="0" lang="en-GB" sz="16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part_of</a:t>
            </a: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‘peptide’ , should be </a:t>
            </a:r>
            <a:r>
              <a:rPr kumimoji="0" lang="en-GB" sz="16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Is_</a:t>
            </a:r>
            <a:r>
              <a:rPr kumimoji="0" lang="en-GB" sz="1600" b="0" i="1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</a:t>
            </a:r>
            <a:r>
              <a:rPr kumimoji="0" lang="en-GB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?</a:t>
            </a:r>
            <a:endParaRPr kumimoji="0" lang="en-GB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2E4CE-2DB4-4CE1-B3FA-7E5BDBC2317A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0200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7163" y="9323"/>
            <a:ext cx="8229600" cy="1143000"/>
          </a:xfrm>
        </p:spPr>
        <p:txBody>
          <a:bodyPr/>
          <a:lstStyle/>
          <a:p>
            <a:r>
              <a:rPr lang="de-DE" dirty="0" err="1" smtClean="0"/>
              <a:t>Example</a:t>
            </a:r>
            <a:r>
              <a:rPr lang="de-DE" dirty="0" smtClean="0"/>
              <a:t>: </a:t>
            </a:r>
            <a:r>
              <a:rPr lang="de-DE" dirty="0" err="1" smtClean="0"/>
              <a:t>XeoCV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2E4CE-2DB4-4CE1-B3FA-7E5BDBC2317A}" type="slidenum">
              <a:rPr lang="de-DE" smtClean="0"/>
              <a:t>24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152323"/>
            <a:ext cx="6768752" cy="2294849"/>
          </a:xfrm>
          <a:prstGeom prst="rect">
            <a:avLst/>
          </a:prstGeom>
        </p:spPr>
      </p:pic>
      <p:sp>
        <p:nvSpPr>
          <p:cNvPr id="8" name="Inhaltsplatzhalter 7"/>
          <p:cNvSpPr>
            <a:spLocks noGrp="1"/>
          </p:cNvSpPr>
          <p:nvPr>
            <p:ph idx="1"/>
          </p:nvPr>
        </p:nvSpPr>
        <p:spPr>
          <a:xfrm>
            <a:off x="1547664" y="3571030"/>
            <a:ext cx="6192688" cy="2808312"/>
          </a:xfrm>
        </p:spPr>
        <p:txBody>
          <a:bodyPr>
            <a:normAutofit fontScale="77500" lnSpcReduction="20000"/>
          </a:bodyPr>
          <a:lstStyle/>
          <a:p>
            <a:r>
              <a:rPr lang="de-DE" dirty="0" smtClean="0"/>
              <a:t>An Oxygen </a:t>
            </a:r>
            <a:r>
              <a:rPr lang="de-DE" dirty="0" err="1" smtClean="0"/>
              <a:t>is</a:t>
            </a:r>
            <a:r>
              <a:rPr lang="de-DE" dirty="0" smtClean="0"/>
              <a:t> a Gases ?</a:t>
            </a:r>
          </a:p>
          <a:p>
            <a:pPr marL="457200" lvl="1" indent="0">
              <a:buNone/>
            </a:pPr>
            <a:r>
              <a:rPr lang="de-DE" dirty="0" smtClean="0"/>
              <a:t>     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smtClean="0"/>
              <a:t>Plural </a:t>
            </a:r>
            <a:r>
              <a:rPr lang="de-DE" dirty="0" err="1" smtClean="0"/>
              <a:t>violation</a:t>
            </a:r>
            <a:r>
              <a:rPr lang="de-DE" dirty="0" smtClean="0"/>
              <a:t>, </a:t>
            </a:r>
            <a:r>
              <a:rPr lang="de-DE" dirty="0" err="1" smtClean="0"/>
              <a:t>naming</a:t>
            </a:r>
            <a:r>
              <a:rPr lang="de-DE" dirty="0" smtClean="0"/>
              <a:t> </a:t>
            </a:r>
            <a:r>
              <a:rPr lang="de-DE" dirty="0" err="1" smtClean="0"/>
              <a:t>convention</a:t>
            </a:r>
            <a:r>
              <a:rPr lang="de-DE" dirty="0" smtClean="0"/>
              <a:t> </a:t>
            </a:r>
            <a:r>
              <a:rPr lang="de-DE" dirty="0" err="1" smtClean="0"/>
              <a:t>violation</a:t>
            </a:r>
            <a:endParaRPr lang="de-DE" dirty="0" smtClean="0"/>
          </a:p>
          <a:p>
            <a:r>
              <a:rPr lang="en-US" dirty="0" smtClean="0"/>
              <a:t>Definition: </a:t>
            </a:r>
            <a:r>
              <a:rPr lang="en-US" dirty="0"/>
              <a:t>"Defines the concentration of O2 in the air" </a:t>
            </a:r>
            <a:endParaRPr lang="en-US" dirty="0" smtClean="0"/>
          </a:p>
          <a:p>
            <a:pPr marL="0" indent="0">
              <a:buNone/>
            </a:pPr>
            <a:r>
              <a:rPr lang="de-DE" dirty="0" smtClean="0"/>
              <a:t>            </a:t>
            </a:r>
            <a:r>
              <a:rPr lang="de-DE" dirty="0">
                <a:sym typeface="Wingdings" panose="05000000000000000000" pitchFamily="2" charset="2"/>
              </a:rPr>
              <a:t> N</a:t>
            </a:r>
            <a:r>
              <a:rPr lang="de-DE" dirty="0" smtClean="0">
                <a:sym typeface="Wingdings" panose="05000000000000000000" pitchFamily="2" charset="2"/>
              </a:rPr>
              <a:t>ot </a:t>
            </a:r>
            <a:r>
              <a:rPr lang="de-DE" dirty="0">
                <a:sym typeface="Wingdings" panose="05000000000000000000" pitchFamily="2" charset="2"/>
              </a:rPr>
              <a:t>in </a:t>
            </a:r>
            <a:r>
              <a:rPr lang="de-DE" dirty="0" err="1">
                <a:sym typeface="Wingdings" panose="05000000000000000000" pitchFamily="2" charset="2"/>
              </a:rPr>
              <a:t>sync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with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label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and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taxonomy</a:t>
            </a:r>
            <a:endParaRPr lang="de-DE" dirty="0">
              <a:sym typeface="Wingdings" panose="05000000000000000000" pitchFamily="2" charset="2"/>
            </a:endParaRPr>
          </a:p>
          <a:p>
            <a:r>
              <a:rPr lang="de-DE" dirty="0" smtClean="0"/>
              <a:t>(</a:t>
            </a:r>
            <a:r>
              <a:rPr lang="de-DE" dirty="0" err="1" smtClean="0"/>
              <a:t>Another</a:t>
            </a:r>
            <a:r>
              <a:rPr lang="de-DE" dirty="0" smtClean="0"/>
              <a:t>) Oxygen </a:t>
            </a:r>
            <a:r>
              <a:rPr lang="de-DE" dirty="0" err="1" smtClean="0"/>
              <a:t>is</a:t>
            </a:r>
            <a:r>
              <a:rPr lang="de-DE" dirty="0" smtClean="0"/>
              <a:t> a Substrate ?</a:t>
            </a:r>
          </a:p>
          <a:p>
            <a:pPr marL="457200" lvl="1" indent="0">
              <a:buNone/>
            </a:pPr>
            <a:r>
              <a:rPr lang="de-DE" dirty="0" smtClean="0"/>
              <a:t>   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/>
              <a:t>Confusion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role</a:t>
            </a:r>
            <a:r>
              <a:rPr lang="de-DE" dirty="0" smtClean="0"/>
              <a:t> , </a:t>
            </a:r>
            <a:r>
              <a:rPr lang="de-DE" dirty="0" err="1" smtClean="0"/>
              <a:t>use</a:t>
            </a:r>
            <a:endParaRPr lang="de-DE" dirty="0" smtClean="0"/>
          </a:p>
          <a:p>
            <a:pPr lvl="3"/>
            <a:r>
              <a:rPr lang="de-DE" dirty="0" smtClean="0"/>
              <a:t>Oxygen </a:t>
            </a:r>
            <a:r>
              <a:rPr lang="de-DE" dirty="0" err="1" smtClean="0"/>
              <a:t>has_role</a:t>
            </a:r>
            <a:r>
              <a:rPr lang="de-DE" dirty="0" smtClean="0"/>
              <a:t> Substrate</a:t>
            </a:r>
          </a:p>
          <a:p>
            <a:r>
              <a:rPr lang="de-DE" dirty="0" smtClean="0"/>
              <a:t>Multiple </a:t>
            </a:r>
            <a:r>
              <a:rPr lang="de-DE" dirty="0" err="1" smtClean="0"/>
              <a:t>occurrences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classes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same </a:t>
            </a:r>
            <a:r>
              <a:rPr lang="de-DE" dirty="0" err="1" smtClean="0"/>
              <a:t>name</a:t>
            </a:r>
            <a:endParaRPr lang="de-DE" dirty="0" smtClean="0"/>
          </a:p>
          <a:p>
            <a:pPr marL="0" indent="0">
              <a:buNone/>
            </a:pPr>
            <a:r>
              <a:rPr lang="de-DE" sz="2900" dirty="0"/>
              <a:t> </a:t>
            </a:r>
            <a:r>
              <a:rPr lang="de-DE" sz="2900" dirty="0" smtClean="0"/>
              <a:t>           </a:t>
            </a:r>
            <a:r>
              <a:rPr lang="de-DE" sz="2900" dirty="0" smtClean="0">
                <a:sym typeface="Wingdings" panose="05000000000000000000" pitchFamily="2" charset="2"/>
              </a:rPr>
              <a:t> </a:t>
            </a:r>
            <a:r>
              <a:rPr lang="de-DE" sz="2300" dirty="0" err="1" smtClean="0">
                <a:sym typeface="Wingdings" panose="05000000000000000000" pitchFamily="2" charset="2"/>
              </a:rPr>
              <a:t>Redundancy</a:t>
            </a:r>
            <a:r>
              <a:rPr lang="de-DE" sz="2300" dirty="0" smtClean="0">
                <a:sym typeface="Wingdings" panose="05000000000000000000" pitchFamily="2" charset="2"/>
              </a:rPr>
              <a:t> </a:t>
            </a:r>
            <a:r>
              <a:rPr lang="de-DE" sz="2300" dirty="0" err="1" smtClean="0">
                <a:sym typeface="Wingdings" panose="05000000000000000000" pitchFamily="2" charset="2"/>
              </a:rPr>
              <a:t>errors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451538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98352" y="811301"/>
            <a:ext cx="8552010" cy="5664879"/>
          </a:xfrm>
        </p:spPr>
        <p:txBody>
          <a:bodyPr>
            <a:normAutofit fontScale="62500" lnSpcReduction="20000"/>
          </a:bodyPr>
          <a:lstStyle/>
          <a:p>
            <a:r>
              <a:rPr lang="en-US" sz="2600" dirty="0" smtClean="0">
                <a:solidFill>
                  <a:schemeClr val="bg1"/>
                </a:solidFill>
              </a:rPr>
              <a:t>WP </a:t>
            </a:r>
            <a:r>
              <a:rPr lang="en-US" sz="2600" dirty="0">
                <a:solidFill>
                  <a:schemeClr val="bg1"/>
                </a:solidFill>
              </a:rPr>
              <a:t>2 </a:t>
            </a:r>
            <a:r>
              <a:rPr lang="en-US" sz="2600" dirty="0" err="1">
                <a:solidFill>
                  <a:schemeClr val="bg1"/>
                </a:solidFill>
              </a:rPr>
              <a:t>nmrML</a:t>
            </a:r>
            <a:r>
              <a:rPr lang="en-US" sz="2600" dirty="0">
                <a:solidFill>
                  <a:schemeClr val="bg1"/>
                </a:solidFill>
              </a:rPr>
              <a:t> group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Reza </a:t>
            </a:r>
            <a:r>
              <a:rPr lang="en-US" sz="2000" dirty="0" err="1">
                <a:solidFill>
                  <a:schemeClr val="bg1"/>
                </a:solidFill>
              </a:rPr>
              <a:t>Salek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u="sng" dirty="0" smtClean="0">
                <a:solidFill>
                  <a:schemeClr val="bg1"/>
                </a:solidFill>
              </a:rPr>
              <a:t>Mike </a:t>
            </a:r>
            <a:r>
              <a:rPr lang="en-US" sz="2000" u="sng" dirty="0">
                <a:solidFill>
                  <a:schemeClr val="bg1"/>
                </a:solidFill>
              </a:rPr>
              <a:t>Wilson</a:t>
            </a:r>
            <a:r>
              <a:rPr lang="en-US" sz="2000" dirty="0">
                <a:solidFill>
                  <a:schemeClr val="bg1"/>
                </a:solidFill>
              </a:rPr>
              <a:t>, Steffen Neumann, Daniel </a:t>
            </a:r>
            <a:r>
              <a:rPr lang="en-US" sz="2000" dirty="0" smtClean="0">
                <a:solidFill>
                  <a:schemeClr val="bg1"/>
                </a:solidFill>
              </a:rPr>
              <a:t>Jacob, Christian </a:t>
            </a:r>
            <a:r>
              <a:rPr lang="en-US" sz="2000" dirty="0">
                <a:solidFill>
                  <a:schemeClr val="bg1"/>
                </a:solidFill>
              </a:rPr>
              <a:t>Ludwig, Ulrich Günter, Catherine </a:t>
            </a:r>
            <a:r>
              <a:rPr lang="en-US" sz="2000" dirty="0" err="1">
                <a:solidFill>
                  <a:schemeClr val="bg1"/>
                </a:solidFill>
              </a:rPr>
              <a:t>Deborde</a:t>
            </a:r>
            <a:r>
              <a:rPr lang="en-US" sz="2000" dirty="0" smtClean="0">
                <a:solidFill>
                  <a:schemeClr val="bg1"/>
                </a:solidFill>
              </a:rPr>
              <a:t>, </a:t>
            </a:r>
            <a:r>
              <a:rPr lang="en-US" sz="2000" dirty="0">
                <a:solidFill>
                  <a:schemeClr val="bg1"/>
                </a:solidFill>
              </a:rPr>
              <a:t>Antonio </a:t>
            </a:r>
            <a:r>
              <a:rPr lang="en-US" sz="2000" dirty="0" err="1">
                <a:solidFill>
                  <a:schemeClr val="bg1"/>
                </a:solidFill>
              </a:rPr>
              <a:t>Rosato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smtClean="0">
                <a:solidFill>
                  <a:schemeClr val="bg1"/>
                </a:solidFill>
              </a:rPr>
              <a:t>Tim </a:t>
            </a:r>
            <a:r>
              <a:rPr lang="en-US" sz="2000" dirty="0" err="1">
                <a:solidFill>
                  <a:schemeClr val="bg1"/>
                </a:solidFill>
              </a:rPr>
              <a:t>Ebbels</a:t>
            </a:r>
            <a:r>
              <a:rPr lang="en-US" sz="2000" dirty="0">
                <a:solidFill>
                  <a:schemeClr val="bg1"/>
                </a:solidFill>
              </a:rPr>
              <a:t>, Kenneth </a:t>
            </a:r>
            <a:r>
              <a:rPr lang="en-US" sz="2000" dirty="0" err="1">
                <a:solidFill>
                  <a:schemeClr val="bg1"/>
                </a:solidFill>
              </a:rPr>
              <a:t>Haug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Annick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Moing</a:t>
            </a:r>
            <a:r>
              <a:rPr lang="en-US" sz="2000" dirty="0">
                <a:solidFill>
                  <a:schemeClr val="bg1"/>
                </a:solidFill>
              </a:rPr>
              <a:t>, Luis de </a:t>
            </a:r>
            <a:r>
              <a:rPr lang="en-US" sz="2000" dirty="0" err="1" smtClean="0">
                <a:solidFill>
                  <a:schemeClr val="bg1"/>
                </a:solidFill>
              </a:rPr>
              <a:t>Figueiredo</a:t>
            </a:r>
            <a:r>
              <a:rPr lang="en-US" sz="2000" dirty="0" smtClean="0">
                <a:solidFill>
                  <a:schemeClr val="bg1"/>
                </a:solidFill>
              </a:rPr>
              <a:t>, Philippe </a:t>
            </a:r>
            <a:r>
              <a:rPr lang="en-US" sz="2000" dirty="0">
                <a:solidFill>
                  <a:schemeClr val="bg1"/>
                </a:solidFill>
              </a:rPr>
              <a:t>Rocca </a:t>
            </a:r>
            <a:r>
              <a:rPr lang="en-US" sz="2000" dirty="0" smtClean="0">
                <a:solidFill>
                  <a:schemeClr val="bg1"/>
                </a:solidFill>
              </a:rPr>
              <a:t>Serra, </a:t>
            </a:r>
            <a:r>
              <a:rPr lang="en-US" sz="2000" dirty="0" err="1" smtClean="0">
                <a:solidFill>
                  <a:schemeClr val="bg1"/>
                </a:solidFill>
              </a:rPr>
              <a:t>Jie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Hao</a:t>
            </a:r>
            <a:endParaRPr lang="en-US" sz="20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Andrea </a:t>
            </a:r>
            <a:r>
              <a:rPr lang="en-US" sz="2000" dirty="0" err="1">
                <a:solidFill>
                  <a:schemeClr val="bg1"/>
                </a:solidFill>
              </a:rPr>
              <a:t>Porzel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Lutger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Wessjohann</a:t>
            </a:r>
            <a:r>
              <a:rPr lang="en-US" sz="2000" dirty="0">
                <a:solidFill>
                  <a:schemeClr val="bg1"/>
                </a:solidFill>
              </a:rPr>
              <a:t>, Filipe Furtado</a:t>
            </a:r>
          </a:p>
          <a:p>
            <a:pPr marL="457200" lvl="1" indent="0">
              <a:buNone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/>
            <a:endParaRPr lang="de-DE" sz="2600" dirty="0">
              <a:solidFill>
                <a:schemeClr val="bg1"/>
              </a:solidFill>
            </a:endParaRPr>
          </a:p>
          <a:p>
            <a:pPr lvl="1"/>
            <a:endParaRPr lang="de-DE" sz="2600" dirty="0" smtClean="0"/>
          </a:p>
          <a:p>
            <a:pPr lvl="1"/>
            <a:endParaRPr lang="de-DE" sz="2600" dirty="0"/>
          </a:p>
          <a:p>
            <a:pPr lvl="1"/>
            <a:endParaRPr lang="de-DE" sz="2600" dirty="0" smtClean="0"/>
          </a:p>
          <a:p>
            <a:pPr lvl="1"/>
            <a:endParaRPr lang="de-DE" sz="2600" dirty="0"/>
          </a:p>
          <a:p>
            <a:pPr lvl="1"/>
            <a:endParaRPr lang="de-DE" sz="2600" dirty="0" smtClean="0"/>
          </a:p>
          <a:p>
            <a:pPr lvl="1"/>
            <a:endParaRPr lang="de-DE" sz="2600" dirty="0"/>
          </a:p>
          <a:p>
            <a:pPr lvl="1"/>
            <a:endParaRPr lang="de-DE" sz="2600" dirty="0" smtClean="0"/>
          </a:p>
          <a:p>
            <a:pPr lvl="1"/>
            <a:endParaRPr lang="de-DE" sz="2600" dirty="0"/>
          </a:p>
          <a:p>
            <a:pPr lvl="1"/>
            <a:endParaRPr lang="de-DE" sz="2600" dirty="0" smtClean="0"/>
          </a:p>
          <a:p>
            <a:pPr lvl="1"/>
            <a:endParaRPr lang="de-DE" sz="2600" dirty="0"/>
          </a:p>
          <a:p>
            <a:pPr lvl="1"/>
            <a:endParaRPr lang="de-DE" sz="2600" dirty="0" smtClean="0"/>
          </a:p>
          <a:p>
            <a:pPr marL="457200" lvl="1" indent="0">
              <a:buNone/>
            </a:pPr>
            <a:endParaRPr lang="de-DE" sz="2600" dirty="0" smtClean="0"/>
          </a:p>
          <a:p>
            <a:endParaRPr lang="en-GB" sz="2600" dirty="0" smtClean="0"/>
          </a:p>
          <a:p>
            <a:endParaRPr lang="en-GB" sz="2600" dirty="0" smtClean="0"/>
          </a:p>
          <a:p>
            <a:r>
              <a:rPr lang="en-GB" sz="2300" dirty="0" smtClean="0">
                <a:solidFill>
                  <a:srgbClr val="0070C0"/>
                </a:solidFill>
              </a:rPr>
              <a:t>Mike Wilson from D. </a:t>
            </a:r>
            <a:r>
              <a:rPr lang="en-GB" sz="2300" dirty="0" err="1" smtClean="0">
                <a:solidFill>
                  <a:srgbClr val="0070C0"/>
                </a:solidFill>
              </a:rPr>
              <a:t>Wishart</a:t>
            </a:r>
            <a:r>
              <a:rPr lang="en-GB" sz="2300" dirty="0" smtClean="0">
                <a:solidFill>
                  <a:srgbClr val="0070C0"/>
                </a:solidFill>
              </a:rPr>
              <a:t> Lab, University of Alberta</a:t>
            </a:r>
          </a:p>
          <a:p>
            <a:r>
              <a:rPr lang="en-GB" sz="2300" dirty="0" smtClean="0">
                <a:solidFill>
                  <a:srgbClr val="0070C0"/>
                </a:solidFill>
              </a:rPr>
              <a:t>EU </a:t>
            </a:r>
            <a:r>
              <a:rPr lang="en-GB" sz="2300" dirty="0">
                <a:solidFill>
                  <a:srgbClr val="0070C0"/>
                </a:solidFill>
              </a:rPr>
              <a:t>FP7 project COSMOS grant </a:t>
            </a:r>
            <a:r>
              <a:rPr lang="en-US" sz="2300" dirty="0" smtClean="0">
                <a:solidFill>
                  <a:srgbClr val="0070C0"/>
                </a:solidFill>
              </a:rPr>
              <a:t>EC312941 </a:t>
            </a:r>
            <a:r>
              <a:rPr lang="en-US" sz="2300" u="sng" dirty="0" smtClean="0">
                <a:solidFill>
                  <a:srgbClr val="0070C0"/>
                </a:solidFill>
                <a:hlinkClick r:id="rId2"/>
              </a:rPr>
              <a:t>www.cosmos-fp7.eu</a:t>
            </a:r>
            <a:endParaRPr lang="en-US" sz="230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044326" y="366609"/>
            <a:ext cx="8229600" cy="591913"/>
          </a:xfrm>
        </p:spPr>
        <p:txBody>
          <a:bodyPr>
            <a:noAutofit/>
          </a:bodyPr>
          <a:lstStyle/>
          <a:p>
            <a:r>
              <a:rPr lang="en-US" sz="3200" dirty="0" smtClean="0"/>
              <a:t>Acknowledgements</a:t>
            </a:r>
            <a:endParaRPr lang="en-US" sz="3200" dirty="0"/>
          </a:p>
        </p:txBody>
      </p:sp>
      <p:pic>
        <p:nvPicPr>
          <p:cNvPr id="4" name="Picture 5" descr="GEDC0102.JPG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27" t="15396" r="6363" b="24866"/>
          <a:stretch/>
        </p:blipFill>
        <p:spPr>
          <a:xfrm>
            <a:off x="971065" y="1834034"/>
            <a:ext cx="7137064" cy="3619315"/>
          </a:xfrm>
          <a:prstGeom prst="rect">
            <a:avLst/>
          </a:prstGeom>
        </p:spPr>
      </p:pic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2E4CE-2DB4-4CE1-B3FA-7E5BDBC2317A}" type="slidenum">
              <a:rPr lang="de-DE" smtClean="0"/>
              <a:t>25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DEF7A-7785-42DB-9FCF-FC650A05D401}" type="datetime1">
              <a:rPr lang="en-US" smtClean="0"/>
              <a:t>4/17/2014</a:t>
            </a:fld>
            <a:endParaRPr lang="en-US"/>
          </a:p>
        </p:txBody>
      </p:sp>
      <p:pic>
        <p:nvPicPr>
          <p:cNvPr id="16386" name="Picture 2" descr="Wishart Lab 20121026 Mike Dsc 5609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983" y="4970324"/>
            <a:ext cx="1093581" cy="137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5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989" y="1704434"/>
            <a:ext cx="6156023" cy="4503640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Metabolomics</a:t>
            </a:r>
            <a:endParaRPr lang="en-US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FE3A6-7034-44EA-ACA8-11827E57430B}" type="datetime1">
              <a:rPr lang="en-US" smtClean="0"/>
              <a:t>4/17/2014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Textfeld 6"/>
          <p:cNvSpPr txBox="1"/>
          <p:nvPr/>
        </p:nvSpPr>
        <p:spPr>
          <a:xfrm>
            <a:off x="1581375" y="567512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/>
              <a:t>MS </a:t>
            </a:r>
            <a:r>
              <a:rPr lang="de-DE" sz="2400" dirty="0" smtClean="0"/>
              <a:t>&amp;</a:t>
            </a:r>
            <a:r>
              <a:rPr lang="de-DE" sz="2400" b="1" dirty="0" smtClean="0"/>
              <a:t> NMR</a:t>
            </a:r>
            <a:endParaRPr lang="en-US" sz="2400" b="1" dirty="0"/>
          </a:p>
        </p:txBody>
      </p:sp>
      <p:sp>
        <p:nvSpPr>
          <p:cNvPr id="8" name="Pfeil nach oben 7"/>
          <p:cNvSpPr/>
          <p:nvPr/>
        </p:nvSpPr>
        <p:spPr>
          <a:xfrm>
            <a:off x="2179442" y="5400887"/>
            <a:ext cx="204396" cy="32802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35216" y="1600719"/>
            <a:ext cx="7741441" cy="2542169"/>
            <a:chOff x="213735" y="2057400"/>
            <a:chExt cx="9698128" cy="3219663"/>
          </a:xfrm>
        </p:grpSpPr>
        <p:grpSp>
          <p:nvGrpSpPr>
            <p:cNvPr id="12" name="Group 11"/>
            <p:cNvGrpSpPr/>
            <p:nvPr/>
          </p:nvGrpSpPr>
          <p:grpSpPr>
            <a:xfrm>
              <a:off x="213735" y="2057400"/>
              <a:ext cx="9698128" cy="2852669"/>
              <a:chOff x="71883" y="1987034"/>
              <a:chExt cx="9964437" cy="2900564"/>
            </a:xfrm>
          </p:grpSpPr>
          <p:pic>
            <p:nvPicPr>
              <p:cNvPr id="14" name="Picture 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064500" y="3319555"/>
                <a:ext cx="588121" cy="7477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27" name="Group 50"/>
              <p:cNvGrpSpPr/>
              <p:nvPr/>
            </p:nvGrpSpPr>
            <p:grpSpPr>
              <a:xfrm>
                <a:off x="71883" y="2645601"/>
                <a:ext cx="7402700" cy="2241997"/>
                <a:chOff x="65454" y="1874569"/>
                <a:chExt cx="8349856" cy="2674385"/>
              </a:xfrm>
            </p:grpSpPr>
            <p:sp>
              <p:nvSpPr>
                <p:cNvPr id="31" name="TextBox 30"/>
                <p:cNvSpPr txBox="1"/>
                <p:nvPr/>
              </p:nvSpPr>
              <p:spPr>
                <a:xfrm>
                  <a:off x="65454" y="2188413"/>
                  <a:ext cx="2178662" cy="4252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1200" b="1" dirty="0" smtClean="0">
                      <a:latin typeface="+mn-lt"/>
                    </a:rPr>
                    <a:t>Sample collection</a:t>
                  </a:r>
                  <a:endParaRPr lang="en-GB" sz="1200" b="1" dirty="0">
                    <a:latin typeface="+mn-lt"/>
                  </a:endParaRP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2370958" y="2188415"/>
                  <a:ext cx="2769965" cy="4255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1200" b="1" dirty="0" smtClean="0">
                      <a:latin typeface="+mn-lt"/>
                    </a:rPr>
                    <a:t>Assay: NMR, </a:t>
                  </a:r>
                  <a:r>
                    <a:rPr lang="en-GB" sz="1200" b="1" dirty="0" err="1" smtClean="0">
                      <a:latin typeface="+mn-lt"/>
                    </a:rPr>
                    <a:t>MassSpec</a:t>
                  </a:r>
                  <a:r>
                    <a:rPr lang="en-GB" sz="1200" b="1" dirty="0" smtClean="0">
                      <a:latin typeface="+mn-lt"/>
                    </a:rPr>
                    <a:t>, …</a:t>
                  </a:r>
                </a:p>
              </p:txBody>
            </p:sp>
            <p:pic>
              <p:nvPicPr>
                <p:cNvPr id="33" name="Picture 3" descr="D:\Work\Talks\Group-Meeting-Talk-23-Feb-2010\Latex\figs\coyote.jp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7171691" y="2573937"/>
                  <a:ext cx="1243619" cy="1710480"/>
                </a:xfrm>
                <a:prstGeom prst="rect">
                  <a:avLst/>
                </a:prstGeom>
                <a:noFill/>
              </p:spPr>
            </p:pic>
            <p:grpSp>
              <p:nvGrpSpPr>
                <p:cNvPr id="35" name="Group 33"/>
                <p:cNvGrpSpPr/>
                <p:nvPr/>
              </p:nvGrpSpPr>
              <p:grpSpPr>
                <a:xfrm>
                  <a:off x="916682" y="3366271"/>
                  <a:ext cx="867751" cy="774912"/>
                  <a:chOff x="1105825" y="2549326"/>
                  <a:chExt cx="885115" cy="788273"/>
                </a:xfrm>
              </p:grpSpPr>
              <p:pic>
                <p:nvPicPr>
                  <p:cNvPr id="43" name="Picture 6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/>
                  <a:srcRect/>
                  <a:stretch>
                    <a:fillRect/>
                  </a:stretch>
                </p:blipFill>
                <p:spPr bwMode="auto">
                  <a:xfrm>
                    <a:off x="1473150" y="2793870"/>
                    <a:ext cx="517790" cy="54372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4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/>
                  <a:srcRect/>
                  <a:stretch>
                    <a:fillRect/>
                  </a:stretch>
                </p:blipFill>
                <p:spPr bwMode="auto">
                  <a:xfrm>
                    <a:off x="1105825" y="2549326"/>
                    <a:ext cx="870149" cy="74110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sp>
              <p:nvSpPr>
                <p:cNvPr id="38" name="Right Arrow 37"/>
                <p:cNvSpPr/>
                <p:nvPr/>
              </p:nvSpPr>
              <p:spPr>
                <a:xfrm>
                  <a:off x="1910046" y="3890495"/>
                  <a:ext cx="494541" cy="353941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pic>
              <p:nvPicPr>
                <p:cNvPr id="39" name="Picture 4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5562600" y="2592830"/>
                  <a:ext cx="1371600" cy="121717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0" name="TextBox 39"/>
                <p:cNvSpPr txBox="1"/>
                <p:nvPr/>
              </p:nvSpPr>
              <p:spPr>
                <a:xfrm>
                  <a:off x="5796980" y="1874569"/>
                  <a:ext cx="2354318" cy="7091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200" b="1" dirty="0" smtClean="0">
                      <a:latin typeface="+mn-lt"/>
                    </a:rPr>
                    <a:t>Data storage, analysis</a:t>
                  </a:r>
                </a:p>
                <a:p>
                  <a:pPr algn="ctr"/>
                  <a:r>
                    <a:rPr lang="en-GB" sz="1200" b="1" dirty="0" smtClean="0">
                      <a:latin typeface="+mn-lt"/>
                    </a:rPr>
                    <a:t> &amp; interpretation</a:t>
                  </a:r>
                  <a:endParaRPr lang="en-GB" sz="1200" b="1" dirty="0">
                    <a:latin typeface="+mn-lt"/>
                  </a:endParaRPr>
                </a:p>
              </p:txBody>
            </p:sp>
            <p:sp>
              <p:nvSpPr>
                <p:cNvPr id="42" name="Right Arrow 41"/>
                <p:cNvSpPr/>
                <p:nvPr/>
              </p:nvSpPr>
              <p:spPr>
                <a:xfrm>
                  <a:off x="5148132" y="4195013"/>
                  <a:ext cx="494541" cy="353941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41" name="Flowchart: Magnetic Disk 40"/>
                <p:cNvSpPr/>
                <p:nvPr/>
              </p:nvSpPr>
              <p:spPr>
                <a:xfrm>
                  <a:off x="6701546" y="3509328"/>
                  <a:ext cx="1700630" cy="851932"/>
                </a:xfrm>
                <a:prstGeom prst="flowChartMagneticDisk">
                  <a:avLst/>
                </a:prstGeom>
                <a:solidFill>
                  <a:srgbClr val="FFFFC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chemeClr val="tx1"/>
                      </a:solidFill>
                    </a:rPr>
                    <a:t>Data</a:t>
                  </a:r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6" name="Left Brace 15"/>
              <p:cNvSpPr/>
              <p:nvPr/>
            </p:nvSpPr>
            <p:spPr>
              <a:xfrm rot="5400000">
                <a:off x="2190119" y="361215"/>
                <a:ext cx="383281" cy="4323606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1480478" y="1987034"/>
                <a:ext cx="1836782" cy="394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sz="1500" b="1" dirty="0" smtClean="0">
                    <a:latin typeface="+mn-lt"/>
                  </a:rPr>
                  <a:t>Wet laboratory</a:t>
                </a:r>
              </a:p>
            </p:txBody>
          </p:sp>
          <p:sp>
            <p:nvSpPr>
              <p:cNvPr id="18" name="Left Brace 17"/>
              <p:cNvSpPr/>
              <p:nvPr/>
            </p:nvSpPr>
            <p:spPr>
              <a:xfrm rot="5400000">
                <a:off x="6040831" y="1307003"/>
                <a:ext cx="383281" cy="2432028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333049" y="2016891"/>
                <a:ext cx="1840945" cy="394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sz="1500" b="1" dirty="0" smtClean="0">
                    <a:latin typeface="+mn-lt"/>
                  </a:rPr>
                  <a:t>Bioinformatics</a:t>
                </a:r>
              </a:p>
            </p:txBody>
          </p:sp>
          <p:sp>
            <p:nvSpPr>
              <p:cNvPr id="20" name="Right Arrow 19"/>
              <p:cNvSpPr/>
              <p:nvPr/>
            </p:nvSpPr>
            <p:spPr>
              <a:xfrm>
                <a:off x="7586320" y="4581674"/>
                <a:ext cx="316995" cy="296717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8118268" y="2024041"/>
                <a:ext cx="1465123" cy="394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sz="1500" b="1" dirty="0" smtClean="0">
                    <a:latin typeface="+mn-lt"/>
                  </a:rPr>
                  <a:t>Publication</a:t>
                </a:r>
              </a:p>
            </p:txBody>
          </p:sp>
          <p:sp>
            <p:nvSpPr>
              <p:cNvPr id="23" name="Left Brace 22"/>
              <p:cNvSpPr/>
              <p:nvPr/>
            </p:nvSpPr>
            <p:spPr>
              <a:xfrm rot="5400000">
                <a:off x="8584060" y="1400562"/>
                <a:ext cx="521445" cy="2383074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788508" y="2915944"/>
                <a:ext cx="1062321" cy="3564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200" b="1" dirty="0" smtClean="0">
                    <a:latin typeface="+mn-lt"/>
                  </a:rPr>
                  <a:t>Findings</a:t>
                </a:r>
                <a:endParaRPr lang="en-GB" sz="1200" b="1" dirty="0">
                  <a:latin typeface="+mn-lt"/>
                </a:endParaRPr>
              </a:p>
            </p:txBody>
          </p:sp>
        </p:grpSp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8029496" y="4236487"/>
              <a:ext cx="776430" cy="1040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56" name="TextShape 2"/>
          <p:cNvSpPr txBox="1"/>
          <p:nvPr/>
        </p:nvSpPr>
        <p:spPr>
          <a:xfrm>
            <a:off x="3444510" y="213887"/>
            <a:ext cx="5674792" cy="613972"/>
          </a:xfrm>
          <a:prstGeom prst="rect">
            <a:avLst/>
          </a:prstGeom>
        </p:spPr>
        <p:txBody>
          <a:bodyPr anchor="ctr"/>
          <a:lstStyle/>
          <a:p>
            <a:r>
              <a:rPr lang="en-GB" sz="3200" dirty="0">
                <a:solidFill>
                  <a:schemeClr val="bg1"/>
                </a:solidFill>
              </a:rPr>
              <a:t>Metabolomics </a:t>
            </a:r>
            <a:r>
              <a:rPr lang="en-GB" sz="3200" dirty="0" smtClean="0">
                <a:solidFill>
                  <a:schemeClr val="bg1"/>
                </a:solidFill>
              </a:rPr>
              <a:t>workflow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3016" y="4987435"/>
            <a:ext cx="8859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accent2"/>
                </a:solidFill>
              </a:rPr>
              <a:t>Diverse technologies, </a:t>
            </a:r>
            <a:r>
              <a:rPr lang="en-US" sz="1600" dirty="0">
                <a:solidFill>
                  <a:schemeClr val="accent2"/>
                </a:solidFill>
              </a:rPr>
              <a:t>parameters &amp; data formats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2"/>
                </a:solidFill>
              </a:rPr>
              <a:t>Vendor formats are incompatible,  verbose &amp; hard to interpret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2"/>
                </a:solidFill>
              </a:rPr>
              <a:t>Data silos </a:t>
            </a:r>
            <a:r>
              <a:rPr lang="en-GB" sz="1600" dirty="0">
                <a:solidFill>
                  <a:schemeClr val="accent2"/>
                </a:solidFill>
              </a:rPr>
              <a:t>with restricted </a:t>
            </a:r>
            <a:r>
              <a:rPr lang="en-GB" sz="1600" dirty="0" smtClean="0">
                <a:solidFill>
                  <a:schemeClr val="accent2"/>
                </a:solidFill>
              </a:rPr>
              <a:t>access</a:t>
            </a:r>
            <a:endParaRPr lang="en-GB" sz="1600" dirty="0">
              <a:solidFill>
                <a:schemeClr val="accent2"/>
              </a:solidFill>
            </a:endParaRPr>
          </a:p>
        </p:txBody>
      </p:sp>
      <p:pic>
        <p:nvPicPr>
          <p:cNvPr id="8196" name="Picture 4" descr="http://www.chemguide.co.uk/analysis/masspec/masspec.GIF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270" y="3052938"/>
            <a:ext cx="788749" cy="64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chem4823.usask.ca/nmr/magnet.gif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864" y="2911757"/>
            <a:ext cx="1049987" cy="134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://www.ars-grin.gov/cor/catalogs/humcat.gif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95" y="2681664"/>
            <a:ext cx="397743" cy="88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259" y="2581820"/>
            <a:ext cx="1062439" cy="1561758"/>
          </a:xfrm>
          <a:prstGeom prst="rect">
            <a:avLst/>
          </a:prstGeom>
        </p:spPr>
      </p:pic>
      <p:pic>
        <p:nvPicPr>
          <p:cNvPr id="13320" name="Picture 8" descr="http://www.hops.com.au/media/W1siZiIsIjIwMTMvMDQvMTUvMTZfMTVfMjVfNjkzX2hvbWVfbmFycm93XzAxLmpwZyJdLFsicCIsInRodW1iIiwiNDcweDMwMCMiXV0/home_narrow_01.jp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80" y="3706575"/>
            <a:ext cx="992734" cy="63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Objekt 8"/>
          <p:cNvGraphicFramePr>
            <a:graphicFrameLocks noChangeAspect="1"/>
          </p:cNvGraphicFramePr>
          <p:nvPr>
            <p:extLst/>
          </p:nvPr>
        </p:nvGraphicFramePr>
        <p:xfrm>
          <a:off x="4406376" y="2517426"/>
          <a:ext cx="2210488" cy="655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" r:id="rId14" imgW="352615320" imgH="92307600" progId="">
                  <p:embed/>
                </p:oleObj>
              </mc:Choice>
              <mc:Fallback>
                <p:oleObj r:id="rId14" imgW="352615320" imgH="923076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406376" y="2517426"/>
                        <a:ext cx="2210488" cy="6555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fik 4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159" y="3372066"/>
            <a:ext cx="1587102" cy="865692"/>
          </a:xfrm>
          <a:prstGeom prst="rect">
            <a:avLst/>
          </a:prstGeom>
        </p:spPr>
      </p:pic>
      <p:pic>
        <p:nvPicPr>
          <p:cNvPr id="45" name="Picture 15"/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009" y="3148223"/>
            <a:ext cx="1496650" cy="32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Right Arrow 19"/>
          <p:cNvSpPr/>
          <p:nvPr/>
        </p:nvSpPr>
        <p:spPr>
          <a:xfrm rot="5400000">
            <a:off x="5660410" y="4063436"/>
            <a:ext cx="530415" cy="23485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feld 9"/>
          <p:cNvSpPr txBox="1"/>
          <p:nvPr/>
        </p:nvSpPr>
        <p:spPr>
          <a:xfrm>
            <a:off x="4635686" y="4356178"/>
            <a:ext cx="2430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>
                <a:solidFill>
                  <a:srgbClr val="0070C0"/>
                </a:solidFill>
              </a:rPr>
              <a:t>Local</a:t>
            </a:r>
            <a:r>
              <a:rPr lang="de-DE" sz="1400" dirty="0" smtClean="0">
                <a:solidFill>
                  <a:srgbClr val="0070C0"/>
                </a:solidFill>
              </a:rPr>
              <a:t> </a:t>
            </a:r>
            <a:r>
              <a:rPr lang="de-DE" sz="1400" dirty="0" err="1" smtClean="0">
                <a:solidFill>
                  <a:srgbClr val="0070C0"/>
                </a:solidFill>
              </a:rPr>
              <a:t>inhouse</a:t>
            </a:r>
            <a:r>
              <a:rPr lang="de-DE" sz="1400" dirty="0" smtClean="0">
                <a:solidFill>
                  <a:srgbClr val="0070C0"/>
                </a:solidFill>
              </a:rPr>
              <a:t> </a:t>
            </a:r>
            <a:r>
              <a:rPr lang="de-DE" sz="1400" dirty="0" err="1" smtClean="0">
                <a:solidFill>
                  <a:srgbClr val="0070C0"/>
                </a:solidFill>
              </a:rPr>
              <a:t>management</a:t>
            </a:r>
            <a:r>
              <a:rPr lang="de-DE" sz="1400" dirty="0" smtClean="0">
                <a:solidFill>
                  <a:srgbClr val="0070C0"/>
                </a:solidFill>
              </a:rPr>
              <a:t> &amp;</a:t>
            </a:r>
          </a:p>
          <a:p>
            <a:r>
              <a:rPr lang="de-DE" sz="1400" dirty="0" err="1" smtClean="0">
                <a:solidFill>
                  <a:srgbClr val="0070C0"/>
                </a:solidFill>
              </a:rPr>
              <a:t>long</a:t>
            </a:r>
            <a:r>
              <a:rPr lang="de-DE" sz="1400" dirty="0" smtClean="0">
                <a:solidFill>
                  <a:srgbClr val="0070C0"/>
                </a:solidFill>
              </a:rPr>
              <a:t> </a:t>
            </a:r>
            <a:r>
              <a:rPr lang="de-DE" sz="1400" dirty="0" err="1" smtClean="0">
                <a:solidFill>
                  <a:srgbClr val="0070C0"/>
                </a:solidFill>
              </a:rPr>
              <a:t>term</a:t>
            </a:r>
            <a:r>
              <a:rPr lang="de-DE" sz="1400" dirty="0" smtClean="0">
                <a:solidFill>
                  <a:srgbClr val="0070C0"/>
                </a:solidFill>
              </a:rPr>
              <a:t> </a:t>
            </a:r>
            <a:r>
              <a:rPr lang="de-DE" sz="1400" dirty="0" err="1" smtClean="0">
                <a:solidFill>
                  <a:srgbClr val="0070C0"/>
                </a:solidFill>
              </a:rPr>
              <a:t>storage</a:t>
            </a:r>
            <a:endParaRPr lang="en-US" sz="1400" dirty="0">
              <a:solidFill>
                <a:srgbClr val="0070C0"/>
              </a:solidFill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199" y="3904355"/>
            <a:ext cx="361890" cy="469987"/>
          </a:xfrm>
          <a:prstGeom prst="rect">
            <a:avLst/>
          </a:prstGeom>
        </p:spPr>
      </p:pic>
      <p:sp>
        <p:nvSpPr>
          <p:cNvPr id="25" name="Textfeld 24"/>
          <p:cNvSpPr txBox="1"/>
          <p:nvPr/>
        </p:nvSpPr>
        <p:spPr>
          <a:xfrm rot="19469109">
            <a:off x="6283281" y="4562256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rgbClr val="FF0000"/>
                </a:solidFill>
              </a:rPr>
              <a:t>Standard </a:t>
            </a:r>
            <a:r>
              <a:rPr lang="de-DE" b="1" dirty="0" err="1" smtClean="0">
                <a:solidFill>
                  <a:srgbClr val="FF0000"/>
                </a:solidFill>
              </a:rPr>
              <a:t>Needed</a:t>
            </a:r>
            <a:r>
              <a:rPr lang="de-DE" b="1" dirty="0" smtClean="0">
                <a:solidFill>
                  <a:srgbClr val="FF0000"/>
                </a:solidFill>
              </a:rPr>
              <a:t> !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6" name="Datumsplatzhalter 2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828EA-8FDB-4E1D-99F6-5DA4ED173392}" type="datetime1">
              <a:rPr lang="en-US" smtClean="0"/>
              <a:t>4/17/2014</a:t>
            </a:fld>
            <a:endParaRPr lang="en-US"/>
          </a:p>
        </p:txBody>
      </p:sp>
      <p:sp>
        <p:nvSpPr>
          <p:cNvPr id="29" name="Foliennummernplatzhalt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extfeld 3"/>
          <p:cNvSpPr txBox="1"/>
          <p:nvPr/>
        </p:nvSpPr>
        <p:spPr>
          <a:xfrm>
            <a:off x="627937" y="5856651"/>
            <a:ext cx="76819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GB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 Need for o</a:t>
            </a:r>
            <a:r>
              <a:rPr lang="en-GB" sz="1600" b="1" dirty="0">
                <a:solidFill>
                  <a:srgbClr val="FF0000"/>
                </a:solidFill>
              </a:rPr>
              <a:t>pen standard for robust data storage, sharing, retrieval &amp; </a:t>
            </a:r>
            <a:r>
              <a:rPr lang="en-GB" sz="1600" b="1" dirty="0" smtClean="0">
                <a:solidFill>
                  <a:srgbClr val="FF0000"/>
                </a:solidFill>
              </a:rPr>
              <a:t>interpretation</a:t>
            </a:r>
            <a:endParaRPr lang="en-GB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75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5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584" y="215153"/>
            <a:ext cx="5852216" cy="10991226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de-DE" dirty="0" smtClean="0"/>
              <a:t>NMR</a:t>
            </a:r>
            <a:br>
              <a:rPr lang="de-DE" dirty="0" smtClean="0"/>
            </a:br>
            <a:r>
              <a:rPr lang="de-DE" dirty="0" err="1" smtClean="0"/>
              <a:t>formats</a:t>
            </a:r>
            <a:endParaRPr lang="en-US" dirty="0"/>
          </a:p>
        </p:txBody>
      </p:sp>
      <p:sp>
        <p:nvSpPr>
          <p:cNvPr id="2" name="Pfeil nach rechts 1"/>
          <p:cNvSpPr/>
          <p:nvPr/>
        </p:nvSpPr>
        <p:spPr>
          <a:xfrm>
            <a:off x="2519672" y="3179465"/>
            <a:ext cx="504577" cy="2307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/>
          <p:cNvSpPr txBox="1"/>
          <p:nvPr/>
        </p:nvSpPr>
        <p:spPr>
          <a:xfrm>
            <a:off x="495422" y="3099069"/>
            <a:ext cx="22913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>
                <a:solidFill>
                  <a:schemeClr val="accent2"/>
                </a:solidFill>
              </a:rPr>
              <a:t>Many</a:t>
            </a:r>
            <a:r>
              <a:rPr lang="de-DE" b="1" dirty="0" smtClean="0">
                <a:solidFill>
                  <a:schemeClr val="accent2"/>
                </a:solidFill>
              </a:rPr>
              <a:t> </a:t>
            </a:r>
            <a:r>
              <a:rPr lang="de-DE" b="1" dirty="0" err="1">
                <a:solidFill>
                  <a:schemeClr val="accent2"/>
                </a:solidFill>
              </a:rPr>
              <a:t>s</a:t>
            </a:r>
            <a:r>
              <a:rPr lang="de-DE" b="1" dirty="0" err="1" smtClean="0">
                <a:solidFill>
                  <a:schemeClr val="accent2"/>
                </a:solidFill>
              </a:rPr>
              <a:t>ynonyms</a:t>
            </a:r>
            <a:r>
              <a:rPr lang="de-DE" dirty="0" smtClean="0">
                <a:solidFill>
                  <a:schemeClr val="accent2"/>
                </a:solidFill>
              </a:rPr>
              <a:t>:</a:t>
            </a:r>
          </a:p>
          <a:p>
            <a:r>
              <a:rPr lang="de-DE" dirty="0" err="1">
                <a:solidFill>
                  <a:schemeClr val="accent2"/>
                </a:solidFill>
              </a:rPr>
              <a:t>r</a:t>
            </a:r>
            <a:r>
              <a:rPr lang="de-DE" dirty="0" err="1" smtClean="0">
                <a:solidFill>
                  <a:schemeClr val="accent2"/>
                </a:solidFill>
              </a:rPr>
              <a:t>elaxation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delay</a:t>
            </a:r>
            <a:r>
              <a:rPr lang="de-DE" dirty="0" smtClean="0">
                <a:solidFill>
                  <a:schemeClr val="accent2"/>
                </a:solidFill>
              </a:rPr>
              <a:t>, dx, </a:t>
            </a:r>
            <a:r>
              <a:rPr lang="de-DE" dirty="0" err="1" smtClean="0">
                <a:solidFill>
                  <a:schemeClr val="accent2"/>
                </a:solidFill>
              </a:rPr>
              <a:t>PIx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Textfeld 8"/>
          <p:cNvSpPr txBox="1"/>
          <p:nvPr/>
        </p:nvSpPr>
        <p:spPr>
          <a:xfrm>
            <a:off x="4115302" y="215153"/>
            <a:ext cx="31197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Variety in </a:t>
            </a:r>
          </a:p>
          <a:p>
            <a:r>
              <a:rPr lang="en-US" b="1" dirty="0" smtClean="0">
                <a:solidFill>
                  <a:schemeClr val="accent2"/>
                </a:solidFill>
              </a:rPr>
              <a:t>parameters </a:t>
            </a:r>
            <a:r>
              <a:rPr lang="en-US" b="1" dirty="0">
                <a:solidFill>
                  <a:schemeClr val="accent2"/>
                </a:solidFill>
              </a:rPr>
              <a:t>&amp; </a:t>
            </a:r>
            <a:r>
              <a:rPr lang="en-US" b="1" dirty="0" smtClean="0">
                <a:solidFill>
                  <a:schemeClr val="accent2"/>
                </a:solidFill>
              </a:rPr>
              <a:t>vendor </a:t>
            </a:r>
            <a:r>
              <a:rPr lang="en-US" b="1" dirty="0">
                <a:solidFill>
                  <a:schemeClr val="accent2"/>
                </a:solidFill>
              </a:rPr>
              <a:t>formats</a:t>
            </a:r>
          </a:p>
          <a:p>
            <a:endParaRPr lang="en-US" dirty="0"/>
          </a:p>
        </p:txBody>
      </p:sp>
      <p:sp>
        <p:nvSpPr>
          <p:cNvPr id="10" name="Rechteckiger Pfeil 9"/>
          <p:cNvSpPr/>
          <p:nvPr/>
        </p:nvSpPr>
        <p:spPr>
          <a:xfrm rot="16200000" flipH="1">
            <a:off x="3529323" y="262212"/>
            <a:ext cx="493779" cy="64601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50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9" grpId="0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2B889-C041-4D45-B960-B7DD90E5C5E9}" type="datetime1">
              <a:rPr lang="en-US" smtClean="0"/>
              <a:t>4/17/2014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48924" y="317915"/>
            <a:ext cx="8229600" cy="125272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Synonyms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‚Irradiation </a:t>
            </a:r>
            <a:r>
              <a:rPr lang="de-DE" dirty="0" err="1" smtClean="0"/>
              <a:t>Frequency</a:t>
            </a:r>
            <a:r>
              <a:rPr lang="de-DE" dirty="0" smtClean="0"/>
              <a:t>‘ in NMR</a:t>
            </a:r>
            <a:endParaRPr lang="en-US" dirty="0"/>
          </a:p>
        </p:txBody>
      </p:sp>
      <p:sp>
        <p:nvSpPr>
          <p:cNvPr id="7" name="Inhaltsplatzhalter 1"/>
          <p:cNvSpPr txBox="1">
            <a:spLocks/>
          </p:cNvSpPr>
          <p:nvPr/>
        </p:nvSpPr>
        <p:spPr>
          <a:xfrm>
            <a:off x="-124287" y="3231682"/>
            <a:ext cx="3773009" cy="14102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None/>
            </a:pPr>
            <a:r>
              <a:rPr lang="de-DE" dirty="0" smtClean="0">
                <a:solidFill>
                  <a:schemeClr val="accent2"/>
                </a:solidFill>
              </a:rPr>
              <a:t>„</a:t>
            </a:r>
            <a:r>
              <a:rPr lang="de-DE" dirty="0" err="1" smtClean="0">
                <a:solidFill>
                  <a:schemeClr val="accent2"/>
                </a:solidFill>
              </a:rPr>
              <a:t>Nmr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frequency</a:t>
            </a:r>
            <a:r>
              <a:rPr lang="de-DE" dirty="0" smtClean="0">
                <a:solidFill>
                  <a:schemeClr val="accent2"/>
                </a:solidFill>
              </a:rPr>
              <a:t>“</a:t>
            </a:r>
          </a:p>
          <a:p>
            <a:pPr marL="301943" lvl="1" indent="0">
              <a:buNone/>
            </a:pPr>
            <a:r>
              <a:rPr lang="de-DE" dirty="0" smtClean="0">
                <a:solidFill>
                  <a:schemeClr val="accent2"/>
                </a:solidFill>
              </a:rPr>
              <a:t>„</a:t>
            </a:r>
            <a:r>
              <a:rPr lang="de-DE" dirty="0" err="1" smtClean="0">
                <a:solidFill>
                  <a:schemeClr val="accent2"/>
                </a:solidFill>
              </a:rPr>
              <a:t>electromagnetic</a:t>
            </a:r>
            <a:r>
              <a:rPr lang="de-DE" dirty="0" smtClean="0">
                <a:solidFill>
                  <a:schemeClr val="accent2"/>
                </a:solidFill>
              </a:rPr>
              <a:t>  </a:t>
            </a:r>
            <a:r>
              <a:rPr lang="de-DE" dirty="0" err="1">
                <a:solidFill>
                  <a:schemeClr val="accent2"/>
                </a:solidFill>
              </a:rPr>
              <a:t>e</a:t>
            </a:r>
            <a:r>
              <a:rPr lang="de-DE" dirty="0" err="1" smtClean="0">
                <a:solidFill>
                  <a:schemeClr val="accent2"/>
                </a:solidFill>
              </a:rPr>
              <a:t>xcitation</a:t>
            </a:r>
            <a:r>
              <a:rPr lang="de-DE" dirty="0" smtClean="0">
                <a:solidFill>
                  <a:schemeClr val="accent2"/>
                </a:solidFill>
              </a:rPr>
              <a:t>“ </a:t>
            </a:r>
          </a:p>
          <a:p>
            <a:pPr marL="301943" lvl="1" indent="0">
              <a:buNone/>
            </a:pPr>
            <a:r>
              <a:rPr lang="de-DE" dirty="0" smtClean="0">
                <a:solidFill>
                  <a:schemeClr val="accent2"/>
                </a:solidFill>
              </a:rPr>
              <a:t>„</a:t>
            </a:r>
            <a:r>
              <a:rPr lang="de-DE" dirty="0" err="1" smtClean="0">
                <a:solidFill>
                  <a:schemeClr val="accent2"/>
                </a:solidFill>
              </a:rPr>
              <a:t>nuclei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irradiation</a:t>
            </a:r>
            <a:r>
              <a:rPr lang="de-DE" dirty="0" smtClean="0">
                <a:solidFill>
                  <a:schemeClr val="accent2"/>
                </a:solidFill>
              </a:rPr>
              <a:t>“</a:t>
            </a:r>
          </a:p>
        </p:txBody>
      </p:sp>
      <p:sp>
        <p:nvSpPr>
          <p:cNvPr id="8" name="Pfeil nach rechts 7"/>
          <p:cNvSpPr/>
          <p:nvPr/>
        </p:nvSpPr>
        <p:spPr>
          <a:xfrm>
            <a:off x="3661924" y="3743234"/>
            <a:ext cx="575534" cy="3334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/>
          <p:cNvSpPr/>
          <p:nvPr/>
        </p:nvSpPr>
        <p:spPr>
          <a:xfrm>
            <a:off x="4463724" y="3349865"/>
            <a:ext cx="46042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&lt;</a:t>
            </a:r>
            <a:r>
              <a:rPr lang="en-US" dirty="0" err="1"/>
              <a:t>xs:element</a:t>
            </a:r>
            <a:r>
              <a:rPr lang="en-US" dirty="0"/>
              <a:t> </a:t>
            </a:r>
            <a:r>
              <a:rPr lang="en-US" dirty="0" err="1"/>
              <a:t>maxOccurs</a:t>
            </a:r>
            <a:r>
              <a:rPr lang="en-US" dirty="0"/>
              <a:t>="1" </a:t>
            </a:r>
            <a:r>
              <a:rPr lang="en-US" dirty="0" err="1"/>
              <a:t>minOccurs</a:t>
            </a:r>
            <a:r>
              <a:rPr lang="en-US" dirty="0"/>
              <a:t>="1" name="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irradiationFrequency</a:t>
            </a:r>
            <a:r>
              <a:rPr lang="en-US" dirty="0"/>
              <a:t>" type="</a:t>
            </a:r>
            <a:r>
              <a:rPr lang="en-US" b="1" dirty="0" err="1"/>
              <a:t>ValueWithUnitType</a:t>
            </a:r>
            <a:r>
              <a:rPr lang="en-US" dirty="0"/>
              <a:t>"&gt; &lt;/</a:t>
            </a:r>
            <a:r>
              <a:rPr lang="en-US" dirty="0" err="1"/>
              <a:t>xs:element</a:t>
            </a:r>
            <a:r>
              <a:rPr lang="en-US" dirty="0"/>
              <a:t>&gt;</a:t>
            </a: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695" y="4316174"/>
            <a:ext cx="847268" cy="84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1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439" y="4592312"/>
            <a:ext cx="2213317" cy="1657851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n</a:t>
            </a:r>
            <a:r>
              <a:rPr lang="de-DE" dirty="0" err="1" smtClean="0"/>
              <a:t>mrML</a:t>
            </a:r>
            <a:r>
              <a:rPr lang="de-DE" dirty="0" smtClean="0"/>
              <a:t> </a:t>
            </a:r>
            <a:r>
              <a:rPr lang="de-DE" dirty="0" err="1" smtClean="0"/>
              <a:t>requirements</a:t>
            </a:r>
            <a:endParaRPr lang="en-US" sz="2700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2467214"/>
            <a:ext cx="8153400" cy="361637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>
                <a:solidFill>
                  <a:schemeClr val="accent2"/>
                </a:solidFill>
              </a:rPr>
              <a:t>Vendor-neutral open exchange &amp; storage format </a:t>
            </a:r>
          </a:p>
          <a:p>
            <a:pPr>
              <a:defRPr/>
            </a:pPr>
            <a:r>
              <a:rPr lang="en-US" dirty="0" smtClean="0">
                <a:solidFill>
                  <a:schemeClr val="accent2"/>
                </a:solidFill>
              </a:rPr>
              <a:t>Understood by open tools &amp; public repositories  </a:t>
            </a:r>
          </a:p>
          <a:p>
            <a:pPr>
              <a:defRPr/>
            </a:pPr>
            <a:r>
              <a:rPr lang="en-US" dirty="0" smtClean="0">
                <a:solidFill>
                  <a:schemeClr val="accent2"/>
                </a:solidFill>
              </a:rPr>
              <a:t>Simple (!) standard to facilitate data mining &amp; reuse</a:t>
            </a:r>
          </a:p>
          <a:p>
            <a:pPr lvl="1">
              <a:defRPr/>
            </a:pPr>
            <a:r>
              <a:rPr lang="de-DE" dirty="0" smtClean="0">
                <a:solidFill>
                  <a:schemeClr val="accent2"/>
                </a:solidFill>
              </a:rPr>
              <a:t>Human &amp; </a:t>
            </a:r>
            <a:r>
              <a:rPr lang="de-DE" dirty="0" err="1" smtClean="0">
                <a:solidFill>
                  <a:schemeClr val="accent2"/>
                </a:solidFill>
              </a:rPr>
              <a:t>computer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readable</a:t>
            </a:r>
            <a:endParaRPr lang="de-DE" dirty="0" smtClean="0">
              <a:solidFill>
                <a:schemeClr val="accent2"/>
              </a:solidFill>
            </a:endParaRPr>
          </a:p>
          <a:p>
            <a:pPr lvl="1">
              <a:defRPr/>
            </a:pPr>
            <a:r>
              <a:rPr lang="de-DE" dirty="0" err="1" smtClean="0">
                <a:solidFill>
                  <a:schemeClr val="accent2"/>
                </a:solidFill>
              </a:rPr>
              <a:t>Using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>
                <a:solidFill>
                  <a:schemeClr val="accent2"/>
                </a:solidFill>
              </a:rPr>
              <a:t>CV </a:t>
            </a:r>
            <a:r>
              <a:rPr lang="de-DE" dirty="0" err="1">
                <a:solidFill>
                  <a:schemeClr val="accent2"/>
                </a:solidFill>
              </a:rPr>
              <a:t>for</a:t>
            </a:r>
            <a:r>
              <a:rPr lang="de-DE" dirty="0">
                <a:solidFill>
                  <a:schemeClr val="accent2"/>
                </a:solidFill>
              </a:rPr>
              <a:t> synonym-</a:t>
            </a:r>
            <a:r>
              <a:rPr lang="de-DE" dirty="0" err="1">
                <a:solidFill>
                  <a:schemeClr val="accent2"/>
                </a:solidFill>
              </a:rPr>
              <a:t>convergence</a:t>
            </a:r>
            <a:r>
              <a:rPr lang="de-DE" dirty="0">
                <a:solidFill>
                  <a:schemeClr val="accent2"/>
                </a:solidFill>
              </a:rPr>
              <a:t> &amp; homonym- </a:t>
            </a:r>
            <a:r>
              <a:rPr lang="de-DE" dirty="0" err="1" smtClean="0">
                <a:solidFill>
                  <a:schemeClr val="accent2"/>
                </a:solidFill>
              </a:rPr>
              <a:t>resolution</a:t>
            </a:r>
            <a:endParaRPr lang="de-DE" dirty="0" smtClean="0">
              <a:solidFill>
                <a:schemeClr val="accent2"/>
              </a:solidFill>
            </a:endParaRPr>
          </a:p>
          <a:p>
            <a:pPr>
              <a:defRPr/>
            </a:pPr>
            <a:r>
              <a:rPr lang="de-DE" dirty="0" err="1" smtClean="0">
                <a:solidFill>
                  <a:schemeClr val="accent2"/>
                </a:solidFill>
              </a:rPr>
              <a:t>Inspired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by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mzML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>
                <a:solidFill>
                  <a:schemeClr val="accent2"/>
                </a:solidFill>
              </a:rPr>
              <a:t>for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err="1">
                <a:solidFill>
                  <a:schemeClr val="accent2"/>
                </a:solidFill>
              </a:rPr>
              <a:t>Mass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Spectrometry</a:t>
            </a:r>
            <a:r>
              <a:rPr lang="de-DE" dirty="0" smtClean="0">
                <a:solidFill>
                  <a:schemeClr val="accent2"/>
                </a:solidFill>
              </a:rPr>
              <a:t>  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3FF3A-BA88-405B-BD55-A30B9804728E}" type="datetime1">
              <a:rPr lang="en-US" smtClean="0"/>
              <a:t>4/17/2014</a:t>
            </a:fld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08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780627" y="2544471"/>
            <a:ext cx="7981477" cy="370569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Facilitate </a:t>
            </a:r>
            <a:r>
              <a:rPr lang="en-US" dirty="0">
                <a:solidFill>
                  <a:srgbClr val="0070C0"/>
                </a:solidFill>
              </a:rPr>
              <a:t>access to structured metabolomics data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Increase secondary data usage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Increase data persistence 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Increase data quality </a:t>
            </a:r>
            <a:r>
              <a:rPr lang="en-US" dirty="0">
                <a:solidFill>
                  <a:srgbClr val="0070C0"/>
                </a:solidFill>
              </a:rPr>
              <a:t>by </a:t>
            </a:r>
            <a:r>
              <a:rPr lang="en-US" dirty="0" smtClean="0">
                <a:solidFill>
                  <a:srgbClr val="0070C0"/>
                </a:solidFill>
              </a:rPr>
              <a:t>content-validation</a:t>
            </a:r>
            <a:endParaRPr lang="en-US" dirty="0">
              <a:solidFill>
                <a:srgbClr val="0070C0"/>
              </a:solidFill>
            </a:endParaRPr>
          </a:p>
          <a:p>
            <a:pPr marL="274320" lvl="1"/>
            <a:r>
              <a:rPr lang="en-US" sz="2400" dirty="0" smtClean="0">
                <a:solidFill>
                  <a:srgbClr val="0070C0"/>
                </a:solidFill>
              </a:rPr>
              <a:t>Allow intelligent </a:t>
            </a:r>
            <a:r>
              <a:rPr lang="en-US" sz="2400" dirty="0">
                <a:solidFill>
                  <a:srgbClr val="0070C0"/>
                </a:solidFill>
              </a:rPr>
              <a:t>data mining </a:t>
            </a:r>
          </a:p>
          <a:p>
            <a:pPr lvl="1"/>
            <a:r>
              <a:rPr lang="de-DE" sz="2000" dirty="0">
                <a:solidFill>
                  <a:srgbClr val="0070C0"/>
                </a:solidFill>
              </a:rPr>
              <a:t>More </a:t>
            </a:r>
            <a:r>
              <a:rPr lang="de-DE" sz="2000" dirty="0" err="1">
                <a:solidFill>
                  <a:srgbClr val="0070C0"/>
                </a:solidFill>
              </a:rPr>
              <a:t>detailed</a:t>
            </a:r>
            <a:r>
              <a:rPr lang="de-DE" sz="2000" dirty="0">
                <a:solidFill>
                  <a:srgbClr val="0070C0"/>
                </a:solidFill>
              </a:rPr>
              <a:t> </a:t>
            </a:r>
            <a:r>
              <a:rPr lang="de-DE" sz="2000" dirty="0" err="1">
                <a:solidFill>
                  <a:srgbClr val="0070C0"/>
                </a:solidFill>
              </a:rPr>
              <a:t>search</a:t>
            </a:r>
            <a:r>
              <a:rPr lang="de-DE" sz="2000" dirty="0">
                <a:solidFill>
                  <a:srgbClr val="0070C0"/>
                </a:solidFill>
              </a:rPr>
              <a:t> </a:t>
            </a:r>
            <a:r>
              <a:rPr lang="de-DE" sz="2000" dirty="0" smtClean="0">
                <a:solidFill>
                  <a:srgbClr val="0070C0"/>
                </a:solidFill>
              </a:rPr>
              <a:t>&amp; </a:t>
            </a:r>
            <a:r>
              <a:rPr lang="de-DE" sz="2000" dirty="0" err="1">
                <a:solidFill>
                  <a:srgbClr val="0070C0"/>
                </a:solidFill>
              </a:rPr>
              <a:t>comprehensive</a:t>
            </a:r>
            <a:r>
              <a:rPr lang="de-DE" sz="2000" dirty="0">
                <a:solidFill>
                  <a:srgbClr val="0070C0"/>
                </a:solidFill>
              </a:rPr>
              <a:t> </a:t>
            </a:r>
            <a:r>
              <a:rPr lang="de-DE" sz="2000" dirty="0" err="1">
                <a:solidFill>
                  <a:srgbClr val="0070C0"/>
                </a:solidFill>
              </a:rPr>
              <a:t>retrieval</a:t>
            </a:r>
            <a:r>
              <a:rPr lang="de-DE" sz="2000" dirty="0">
                <a:solidFill>
                  <a:srgbClr val="0070C0"/>
                </a:solidFill>
              </a:rPr>
              <a:t> </a:t>
            </a:r>
            <a:endParaRPr lang="de-DE" sz="2000" dirty="0" smtClean="0">
              <a:solidFill>
                <a:srgbClr val="0070C0"/>
              </a:solidFill>
            </a:endParaRPr>
          </a:p>
          <a:p>
            <a:pPr lvl="1"/>
            <a:r>
              <a:rPr lang="de-DE" sz="2000" dirty="0" smtClean="0">
                <a:solidFill>
                  <a:srgbClr val="0070C0"/>
                </a:solidFill>
              </a:rPr>
              <a:t>Homonym </a:t>
            </a:r>
            <a:r>
              <a:rPr lang="de-DE" sz="2000" dirty="0" err="1">
                <a:solidFill>
                  <a:srgbClr val="0070C0"/>
                </a:solidFill>
              </a:rPr>
              <a:t>resolution</a:t>
            </a:r>
            <a:r>
              <a:rPr lang="de-DE" sz="2000" dirty="0">
                <a:solidFill>
                  <a:srgbClr val="0070C0"/>
                </a:solidFill>
              </a:rPr>
              <a:t>, synonym </a:t>
            </a:r>
            <a:r>
              <a:rPr lang="de-DE" sz="2000" dirty="0" err="1">
                <a:solidFill>
                  <a:srgbClr val="0070C0"/>
                </a:solidFill>
              </a:rPr>
              <a:t>coverage</a:t>
            </a:r>
            <a:r>
              <a:rPr lang="de-DE" sz="2000" dirty="0">
                <a:solidFill>
                  <a:srgbClr val="0070C0"/>
                </a:solidFill>
              </a:rPr>
              <a:t>, </a:t>
            </a:r>
            <a:r>
              <a:rPr lang="de-DE" sz="2000" dirty="0" err="1">
                <a:solidFill>
                  <a:srgbClr val="0070C0"/>
                </a:solidFill>
              </a:rPr>
              <a:t>generalisation</a:t>
            </a:r>
            <a:r>
              <a:rPr lang="de-DE" sz="2000" dirty="0">
                <a:solidFill>
                  <a:srgbClr val="0070C0"/>
                </a:solidFill>
              </a:rPr>
              <a:t>, …</a:t>
            </a:r>
            <a:endParaRPr lang="en-US" sz="2000" dirty="0">
              <a:solidFill>
                <a:srgbClr val="0070C0"/>
              </a:solidFill>
            </a:endParaRPr>
          </a:p>
          <a:p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2B889-C041-4D45-B960-B7DD90E5C5E9}" type="datetime1">
              <a:rPr lang="en-US" smtClean="0"/>
              <a:t>4/17/2014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nmrML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04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9"/>
          <p:cNvSpPr/>
          <p:nvPr/>
        </p:nvSpPr>
        <p:spPr>
          <a:xfrm>
            <a:off x="4158268" y="4623837"/>
            <a:ext cx="1635229" cy="1107727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100" dirty="0"/>
          </a:p>
        </p:txBody>
      </p:sp>
      <p:sp>
        <p:nvSpPr>
          <p:cNvPr id="21" name="Rounded Rectangle 29"/>
          <p:cNvSpPr/>
          <p:nvPr/>
        </p:nvSpPr>
        <p:spPr>
          <a:xfrm>
            <a:off x="6809176" y="4338334"/>
            <a:ext cx="1710867" cy="1842497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350" dirty="0"/>
          </a:p>
        </p:txBody>
      </p:sp>
      <p:sp>
        <p:nvSpPr>
          <p:cNvPr id="20" name="Rounded Rectangle 29"/>
          <p:cNvSpPr/>
          <p:nvPr/>
        </p:nvSpPr>
        <p:spPr>
          <a:xfrm>
            <a:off x="6672826" y="2308141"/>
            <a:ext cx="1860210" cy="1514105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350" dirty="0"/>
          </a:p>
        </p:txBody>
      </p:sp>
      <p:sp>
        <p:nvSpPr>
          <p:cNvPr id="9" name="Rounded Rectangle 29"/>
          <p:cNvSpPr/>
          <p:nvPr/>
        </p:nvSpPr>
        <p:spPr>
          <a:xfrm>
            <a:off x="4212487" y="2172514"/>
            <a:ext cx="1445534" cy="1421290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35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99" y="1625372"/>
            <a:ext cx="2517581" cy="73152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600" y="2370946"/>
            <a:ext cx="427649" cy="42764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780" y="4126833"/>
            <a:ext cx="268714" cy="265148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492" y="5798140"/>
            <a:ext cx="248939" cy="145398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069" y="5461927"/>
            <a:ext cx="222578" cy="17682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555" y="2011161"/>
            <a:ext cx="918068" cy="500764"/>
          </a:xfrm>
          <a:prstGeom prst="rect">
            <a:avLst/>
          </a:prstGeom>
        </p:spPr>
      </p:pic>
      <p:pic>
        <p:nvPicPr>
          <p:cNvPr id="16" name="Picture 2" descr="MetaboLights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923" y="2703110"/>
            <a:ext cx="501167" cy="29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28"/>
          <p:cNvSpPr txBox="1"/>
          <p:nvPr/>
        </p:nvSpPr>
        <p:spPr>
          <a:xfrm>
            <a:off x="7289395" y="2914289"/>
            <a:ext cx="871206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50" dirty="0"/>
              <a:t>MetaboLights</a:t>
            </a: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069" y="5114197"/>
            <a:ext cx="230058" cy="230058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507" y="5816558"/>
            <a:ext cx="365580" cy="138599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698" y="3150363"/>
            <a:ext cx="793023" cy="91408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90" y="2697638"/>
            <a:ext cx="293022" cy="270483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665" y="4875364"/>
            <a:ext cx="245868" cy="160300"/>
          </a:xfrm>
          <a:prstGeom prst="rect">
            <a:avLst/>
          </a:prstGeom>
        </p:spPr>
      </p:pic>
      <p:sp>
        <p:nvSpPr>
          <p:cNvPr id="26" name="Textfeld 25"/>
          <p:cNvSpPr txBox="1"/>
          <p:nvPr/>
        </p:nvSpPr>
        <p:spPr>
          <a:xfrm>
            <a:off x="5149673" y="4760030"/>
            <a:ext cx="439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" dirty="0" err="1">
                <a:latin typeface="Arial" panose="020B0604020202020204" pitchFamily="34" charset="0"/>
                <a:cs typeface="Arial" panose="020B0604020202020204" pitchFamily="34" charset="0"/>
              </a:rPr>
              <a:t>JCampDX</a:t>
            </a:r>
            <a:endParaRPr lang="en-US" sz="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491" y="4190486"/>
            <a:ext cx="468793" cy="468793"/>
          </a:xfrm>
          <a:prstGeom prst="rect">
            <a:avLst/>
          </a:prstGeom>
        </p:spPr>
      </p:pic>
      <p:sp>
        <p:nvSpPr>
          <p:cNvPr id="38" name="Pfeil nach rechts 37"/>
          <p:cNvSpPr/>
          <p:nvPr/>
        </p:nvSpPr>
        <p:spPr>
          <a:xfrm>
            <a:off x="3071901" y="1863873"/>
            <a:ext cx="681467" cy="3342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" dirty="0" err="1">
                <a:latin typeface="Arial" panose="020B0604020202020204" pitchFamily="34" charset="0"/>
                <a:cs typeface="Arial" panose="020B0604020202020204" pitchFamily="34" charset="0"/>
              </a:rPr>
              <a:t>coordinates</a:t>
            </a:r>
            <a:endParaRPr lang="en-US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feld 54"/>
          <p:cNvSpPr txBox="1"/>
          <p:nvPr/>
        </p:nvSpPr>
        <p:spPr>
          <a:xfrm>
            <a:off x="4260513" y="1845137"/>
            <a:ext cx="1487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Open NMR Format</a:t>
            </a:r>
            <a:endParaRPr lang="en-US" sz="1200" b="1" dirty="0"/>
          </a:p>
        </p:txBody>
      </p:sp>
      <p:sp>
        <p:nvSpPr>
          <p:cNvPr id="56" name="Textfeld 55"/>
          <p:cNvSpPr txBox="1"/>
          <p:nvPr/>
        </p:nvSpPr>
        <p:spPr>
          <a:xfrm>
            <a:off x="7084729" y="2008550"/>
            <a:ext cx="197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Data </a:t>
            </a:r>
            <a:r>
              <a:rPr lang="de-DE" sz="1200" dirty="0" err="1"/>
              <a:t>Repositories</a:t>
            </a:r>
            <a:endParaRPr lang="en-US" sz="1200" dirty="0"/>
          </a:p>
        </p:txBody>
      </p:sp>
      <p:sp>
        <p:nvSpPr>
          <p:cNvPr id="57" name="Textfeld 56"/>
          <p:cNvSpPr txBox="1"/>
          <p:nvPr/>
        </p:nvSpPr>
        <p:spPr>
          <a:xfrm>
            <a:off x="6857776" y="5508855"/>
            <a:ext cx="1419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Open NMR Tools</a:t>
            </a:r>
            <a:endParaRPr lang="en-US" sz="1200" dirty="0"/>
          </a:p>
        </p:txBody>
      </p:sp>
      <p:sp>
        <p:nvSpPr>
          <p:cNvPr id="58" name="Textfeld 57"/>
          <p:cNvSpPr txBox="1"/>
          <p:nvPr/>
        </p:nvSpPr>
        <p:spPr>
          <a:xfrm>
            <a:off x="4277594" y="4325011"/>
            <a:ext cx="1750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Format </a:t>
            </a:r>
            <a:r>
              <a:rPr lang="de-DE" sz="1200" dirty="0" err="1" smtClean="0"/>
              <a:t>Conversion</a:t>
            </a:r>
            <a:endParaRPr lang="en-US" sz="1200" dirty="0"/>
          </a:p>
        </p:txBody>
      </p:sp>
      <p:sp>
        <p:nvSpPr>
          <p:cNvPr id="59" name="Pfeil nach rechts 58"/>
          <p:cNvSpPr/>
          <p:nvPr/>
        </p:nvSpPr>
        <p:spPr>
          <a:xfrm>
            <a:off x="5890543" y="2819589"/>
            <a:ext cx="549761" cy="2184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Pfeil nach rechts 59"/>
          <p:cNvSpPr/>
          <p:nvPr/>
        </p:nvSpPr>
        <p:spPr>
          <a:xfrm rot="1950112">
            <a:off x="5614425" y="3717262"/>
            <a:ext cx="887246" cy="231462"/>
          </a:xfrm>
          <a:prstGeom prst="rightArrow">
            <a:avLst>
              <a:gd name="adj1" fmla="val 43310"/>
              <a:gd name="adj2" fmla="val 533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1" name="Pfeil nach unten 60"/>
          <p:cNvSpPr/>
          <p:nvPr/>
        </p:nvSpPr>
        <p:spPr>
          <a:xfrm>
            <a:off x="4808170" y="3796982"/>
            <a:ext cx="231657" cy="5062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feld 1"/>
          <p:cNvSpPr txBox="1"/>
          <p:nvPr/>
        </p:nvSpPr>
        <p:spPr>
          <a:xfrm>
            <a:off x="7029994" y="5881969"/>
            <a:ext cx="101341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MetaboQuant</a:t>
            </a:r>
            <a:r>
              <a:rPr lang="en-US" sz="1350" dirty="0"/>
              <a:t> 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1045171" y="185705"/>
            <a:ext cx="8493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 err="1" smtClean="0">
                <a:solidFill>
                  <a:schemeClr val="bg1"/>
                </a:solidFill>
              </a:rPr>
              <a:t>nmrML</a:t>
            </a:r>
            <a:r>
              <a:rPr lang="de-DE" sz="3600" dirty="0" smtClean="0">
                <a:solidFill>
                  <a:schemeClr val="bg1"/>
                </a:solidFill>
              </a:rPr>
              <a:t> </a:t>
            </a:r>
            <a:r>
              <a:rPr lang="de-DE" sz="3600" dirty="0" err="1" smtClean="0">
                <a:solidFill>
                  <a:schemeClr val="bg1"/>
                </a:solidFill>
              </a:rPr>
              <a:t>usage</a:t>
            </a:r>
            <a:r>
              <a:rPr lang="de-DE" sz="3600" dirty="0" smtClean="0">
                <a:solidFill>
                  <a:schemeClr val="bg1"/>
                </a:solidFill>
              </a:rPr>
              <a:t> &amp; </a:t>
            </a:r>
            <a:r>
              <a:rPr lang="de-DE" sz="3600" dirty="0" err="1" smtClean="0">
                <a:solidFill>
                  <a:schemeClr val="bg1"/>
                </a:solidFill>
              </a:rPr>
              <a:t>implementation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030" y="1764475"/>
            <a:ext cx="409416" cy="500293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4251660" y="4756026"/>
            <a:ext cx="9371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smtClean="0"/>
              <a:t>Parsers </a:t>
            </a:r>
            <a:r>
              <a:rPr lang="de-DE" sz="1100" dirty="0" err="1" smtClean="0"/>
              <a:t>for</a:t>
            </a:r>
            <a:r>
              <a:rPr lang="de-DE" sz="1100" dirty="0" smtClean="0"/>
              <a:t> </a:t>
            </a:r>
            <a:r>
              <a:rPr lang="de-DE" sz="1100" dirty="0" err="1" smtClean="0"/>
              <a:t>vendor</a:t>
            </a:r>
            <a:r>
              <a:rPr lang="de-DE" sz="1100" dirty="0" smtClean="0"/>
              <a:t> </a:t>
            </a:r>
            <a:r>
              <a:rPr lang="de-DE" sz="1100" dirty="0" err="1" smtClean="0"/>
              <a:t>formats</a:t>
            </a:r>
            <a:endParaRPr lang="en-US" sz="1100" dirty="0"/>
          </a:p>
        </p:txBody>
      </p:sp>
      <p:sp>
        <p:nvSpPr>
          <p:cNvPr id="63" name="Textfeld 62"/>
          <p:cNvSpPr txBox="1"/>
          <p:nvPr/>
        </p:nvSpPr>
        <p:spPr>
          <a:xfrm>
            <a:off x="6720398" y="2336785"/>
            <a:ext cx="12153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Persistent </a:t>
            </a:r>
            <a:r>
              <a:rPr lang="de-DE" sz="1100" dirty="0" err="1" smtClean="0"/>
              <a:t>storage</a:t>
            </a:r>
            <a:endParaRPr lang="en-US" sz="1100" dirty="0"/>
          </a:p>
        </p:txBody>
      </p:sp>
      <p:pic>
        <p:nvPicPr>
          <p:cNvPr id="36" name="Grafik 35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070" y="2986413"/>
            <a:ext cx="335048" cy="365507"/>
          </a:xfrm>
          <a:prstGeom prst="rect">
            <a:avLst/>
          </a:prstGeom>
        </p:spPr>
      </p:pic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>
          <a:xfrm>
            <a:off x="5292130" y="6477935"/>
            <a:ext cx="3786690" cy="365125"/>
          </a:xfrm>
        </p:spPr>
        <p:txBody>
          <a:bodyPr/>
          <a:lstStyle/>
          <a:p>
            <a:fld id="{110A8847-96CB-4C9D-984E-A3C28E4BB5DE}" type="datetime1">
              <a:rPr lang="en-US" smtClean="0"/>
              <a:t>4/17/2014</a:t>
            </a:fld>
            <a:endParaRPr lang="en-US" dirty="0"/>
          </a:p>
        </p:txBody>
      </p:sp>
      <p:sp>
        <p:nvSpPr>
          <p:cNvPr id="31" name="Foliennummernplatzhalter 30"/>
          <p:cNvSpPr>
            <a:spLocks noGrp="1"/>
          </p:cNvSpPr>
          <p:nvPr>
            <p:ph type="sldNum" sz="quarter" idx="12"/>
          </p:nvPr>
        </p:nvSpPr>
        <p:spPr>
          <a:xfrm>
            <a:off x="3498949" y="6335046"/>
            <a:ext cx="1161826" cy="365125"/>
          </a:xfrm>
        </p:spPr>
        <p:txBody>
          <a:bodyPr/>
          <a:lstStyle/>
          <a:p>
            <a:fld id="{BCF2E4CE-2DB4-4CE1-B3FA-7E5BDBC2317A}" type="slidenum">
              <a:rPr lang="de-DE" smtClean="0"/>
              <a:t>9</a:t>
            </a:fld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1130139" y="2147049"/>
            <a:ext cx="1717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EU 7th </a:t>
            </a:r>
            <a:r>
              <a:rPr lang="de-DE" dirty="0" smtClean="0"/>
              <a:t>FP, WP 2</a:t>
            </a:r>
            <a:endParaRPr lang="en-US" dirty="0"/>
          </a:p>
        </p:txBody>
      </p:sp>
      <p:sp>
        <p:nvSpPr>
          <p:cNvPr id="29" name="Rechteck 28"/>
          <p:cNvSpPr/>
          <p:nvPr/>
        </p:nvSpPr>
        <p:spPr>
          <a:xfrm>
            <a:off x="603008" y="2647040"/>
            <a:ext cx="3383555" cy="946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chemeClr val="accent2"/>
                </a:solidFill>
              </a:rPr>
              <a:t>nmrML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combines XML </a:t>
            </a:r>
            <a:r>
              <a:rPr lang="en-US" dirty="0" smtClean="0">
                <a:solidFill>
                  <a:schemeClr val="accent2"/>
                </a:solidFill>
              </a:rPr>
              <a:t>elements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with controlled terms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in </a:t>
            </a:r>
            <a:r>
              <a:rPr lang="en-US" dirty="0">
                <a:solidFill>
                  <a:schemeClr val="accent2"/>
                </a:solidFill>
              </a:rPr>
              <a:t>one XML </a:t>
            </a:r>
            <a:r>
              <a:rPr lang="en-US" dirty="0" smtClean="0">
                <a:solidFill>
                  <a:schemeClr val="accent2"/>
                </a:solidFill>
              </a:rPr>
              <a:t>file</a:t>
            </a:r>
          </a:p>
        </p:txBody>
      </p:sp>
      <p:pic>
        <p:nvPicPr>
          <p:cNvPr id="42" name="Grafik 4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477" y="3121494"/>
            <a:ext cx="386975" cy="386975"/>
          </a:xfrm>
          <a:prstGeom prst="rect">
            <a:avLst/>
          </a:prstGeom>
        </p:spPr>
      </p:pic>
      <p:pic>
        <p:nvPicPr>
          <p:cNvPr id="32" name="Grafik 31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475" y="2370946"/>
            <a:ext cx="422439" cy="422439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010" y="4705733"/>
            <a:ext cx="737851" cy="737851"/>
          </a:xfrm>
          <a:prstGeom prst="rect">
            <a:avLst/>
          </a:prstGeom>
        </p:spPr>
      </p:pic>
      <p:sp>
        <p:nvSpPr>
          <p:cNvPr id="43" name="Textfeld 42"/>
          <p:cNvSpPr txBox="1"/>
          <p:nvPr/>
        </p:nvSpPr>
        <p:spPr>
          <a:xfrm>
            <a:off x="6832308" y="4375098"/>
            <a:ext cx="169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 smtClean="0"/>
              <a:t>Semantic</a:t>
            </a:r>
            <a:r>
              <a:rPr lang="de-DE" sz="1200" dirty="0" smtClean="0"/>
              <a:t> </a:t>
            </a:r>
            <a:r>
              <a:rPr lang="de-DE" sz="1200" dirty="0" err="1" smtClean="0"/>
              <a:t>Validators</a:t>
            </a:r>
            <a:endParaRPr lang="en-US" sz="1200" dirty="0"/>
          </a:p>
        </p:txBody>
      </p:sp>
      <p:sp>
        <p:nvSpPr>
          <p:cNvPr id="44" name="Textfeld 43"/>
          <p:cNvSpPr txBox="1"/>
          <p:nvPr/>
        </p:nvSpPr>
        <p:spPr>
          <a:xfrm>
            <a:off x="6748507" y="2630087"/>
            <a:ext cx="5629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Global</a:t>
            </a:r>
            <a:endParaRPr lang="en-US" sz="1100" dirty="0"/>
          </a:p>
        </p:txBody>
      </p:sp>
      <p:sp>
        <p:nvSpPr>
          <p:cNvPr id="45" name="Textfeld 44"/>
          <p:cNvSpPr txBox="1"/>
          <p:nvPr/>
        </p:nvSpPr>
        <p:spPr>
          <a:xfrm>
            <a:off x="6768998" y="3332194"/>
            <a:ext cx="4972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Local</a:t>
            </a:r>
            <a:endParaRPr lang="en-US" sz="1100" dirty="0"/>
          </a:p>
        </p:txBody>
      </p:sp>
      <p:pic>
        <p:nvPicPr>
          <p:cNvPr id="28" name="Grafik 27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574" y="3351920"/>
            <a:ext cx="303901" cy="395942"/>
          </a:xfrm>
          <a:prstGeom prst="rect">
            <a:avLst/>
          </a:prstGeom>
        </p:spPr>
      </p:pic>
      <p:sp>
        <p:nvSpPr>
          <p:cNvPr id="48" name="Textfeld 47"/>
          <p:cNvSpPr txBox="1"/>
          <p:nvPr/>
        </p:nvSpPr>
        <p:spPr>
          <a:xfrm>
            <a:off x="7048457" y="4105060"/>
            <a:ext cx="1774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Data Processing</a:t>
            </a:r>
            <a:endParaRPr lang="en-US" sz="1200" dirty="0"/>
          </a:p>
        </p:txBody>
      </p:sp>
      <p:sp>
        <p:nvSpPr>
          <p:cNvPr id="47" name="Textfeld 46"/>
          <p:cNvSpPr txBox="1"/>
          <p:nvPr/>
        </p:nvSpPr>
        <p:spPr>
          <a:xfrm>
            <a:off x="4389126" y="2133963"/>
            <a:ext cx="8579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nmrML.xsd</a:t>
            </a:r>
            <a:endParaRPr lang="en-US" sz="1100" dirty="0"/>
          </a:p>
        </p:txBody>
      </p:sp>
      <p:sp>
        <p:nvSpPr>
          <p:cNvPr id="49" name="Textfeld 48"/>
          <p:cNvSpPr txBox="1"/>
          <p:nvPr/>
        </p:nvSpPr>
        <p:spPr>
          <a:xfrm>
            <a:off x="4382584" y="2879725"/>
            <a:ext cx="83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nmrCV.owl</a:t>
            </a:r>
            <a:endParaRPr lang="en-US" sz="1100" dirty="0"/>
          </a:p>
        </p:txBody>
      </p:sp>
      <p:pic>
        <p:nvPicPr>
          <p:cNvPr id="30" name="Grafik 29"/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397" y="3411843"/>
            <a:ext cx="369359" cy="14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996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SMOS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0</TotalTime>
  <Words>1185</Words>
  <Application>Microsoft Office PowerPoint</Application>
  <PresentationFormat>Bildschirmpräsentation (4:3)</PresentationFormat>
  <Paragraphs>328</Paragraphs>
  <Slides>25</Slides>
  <Notes>4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0</vt:i4>
      </vt:variant>
      <vt:variant>
        <vt:lpstr>Folientitel</vt:lpstr>
      </vt:variant>
      <vt:variant>
        <vt:i4>25</vt:i4>
      </vt:variant>
    </vt:vector>
  </HeadingPairs>
  <TitlesOfParts>
    <vt:vector size="33" baseType="lpstr">
      <vt:lpstr>Arial</vt:lpstr>
      <vt:lpstr>Calibri</vt:lpstr>
      <vt:lpstr>Candara</vt:lpstr>
      <vt:lpstr>Graphik Regular</vt:lpstr>
      <vt:lpstr>Symbol</vt:lpstr>
      <vt:lpstr>Times New Roman</vt:lpstr>
      <vt:lpstr>Wingdings</vt:lpstr>
      <vt:lpstr>COSMOS</vt:lpstr>
      <vt:lpstr>nmrML: Standing on the shoulders of Giants</vt:lpstr>
      <vt:lpstr>Outline</vt:lpstr>
      <vt:lpstr>Metabolomics</vt:lpstr>
      <vt:lpstr>PowerPoint-Präsentation</vt:lpstr>
      <vt:lpstr>NMR formats</vt:lpstr>
      <vt:lpstr>Synonyms for  ‚Irradiation Frequency‘ in NMR</vt:lpstr>
      <vt:lpstr>nmrML requirements</vt:lpstr>
      <vt:lpstr>nmrML Use cases </vt:lpstr>
      <vt:lpstr>PowerPoint-Präsentation</vt:lpstr>
      <vt:lpstr>PowerPoint-Präsentation</vt:lpstr>
      <vt:lpstr>XSD validates XML</vt:lpstr>
      <vt:lpstr>nmr ML data landscape</vt:lpstr>
      <vt:lpstr>Onion model of                         validation layers</vt:lpstr>
      <vt:lpstr>CQ-driven coverage determination</vt:lpstr>
      <vt:lpstr>PowerPoint-Präsentation</vt:lpstr>
      <vt:lpstr>PowerPoint-Präsentation</vt:lpstr>
      <vt:lpstr>Parser Workflows &amp; Format Conversions</vt:lpstr>
      <vt:lpstr>Current status &amp; outlook</vt:lpstr>
      <vt:lpstr>Questions</vt:lpstr>
      <vt:lpstr>PowerPoint-Präsentation</vt:lpstr>
      <vt:lpstr>Why analyzing predecessor CVs</vt:lpstr>
      <vt:lpstr>Example: old nmrCV</vt:lpstr>
      <vt:lpstr>Example: PSI msCV</vt:lpstr>
      <vt:lpstr>Example: XeoCV</vt:lpstr>
      <vt:lpstr>Acknowledgements</vt:lpstr>
    </vt:vector>
  </TitlesOfParts>
  <Company>University of Cambridge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Reza Salek</dc:creator>
  <cp:lastModifiedBy>dschober</cp:lastModifiedBy>
  <cp:revision>513</cp:revision>
  <cp:lastPrinted>2014-01-15T12:09:55Z</cp:lastPrinted>
  <dcterms:created xsi:type="dcterms:W3CDTF">2012-12-18T18:16:06Z</dcterms:created>
  <dcterms:modified xsi:type="dcterms:W3CDTF">2014-04-17T12:05:18Z</dcterms:modified>
</cp:coreProperties>
</file>